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73" r:id="rId1"/>
  </p:sldMasterIdLst>
  <p:handoutMasterIdLst>
    <p:handoutMasterId r:id="rId65"/>
  </p:handoutMasterIdLst>
  <p:sldIdLst>
    <p:sldId id="258" r:id="rId2"/>
    <p:sldId id="459" r:id="rId3"/>
    <p:sldId id="460" r:id="rId4"/>
    <p:sldId id="461" r:id="rId5"/>
    <p:sldId id="462" r:id="rId6"/>
    <p:sldId id="463" r:id="rId7"/>
    <p:sldId id="464" r:id="rId8"/>
    <p:sldId id="465" r:id="rId9"/>
    <p:sldId id="466" r:id="rId10"/>
    <p:sldId id="523" r:id="rId11"/>
    <p:sldId id="467" r:id="rId12"/>
    <p:sldId id="468" r:id="rId13"/>
    <p:sldId id="469" r:id="rId14"/>
    <p:sldId id="470" r:id="rId15"/>
    <p:sldId id="524" r:id="rId16"/>
    <p:sldId id="471" r:id="rId17"/>
    <p:sldId id="474" r:id="rId18"/>
    <p:sldId id="525" r:id="rId19"/>
    <p:sldId id="475" r:id="rId20"/>
    <p:sldId id="473" r:id="rId21"/>
    <p:sldId id="478" r:id="rId22"/>
    <p:sldId id="479" r:id="rId23"/>
    <p:sldId id="480" r:id="rId24"/>
    <p:sldId id="481" r:id="rId25"/>
    <p:sldId id="482" r:id="rId26"/>
    <p:sldId id="483" r:id="rId27"/>
    <p:sldId id="526" r:id="rId28"/>
    <p:sldId id="484" r:id="rId29"/>
    <p:sldId id="485" r:id="rId30"/>
    <p:sldId id="486" r:id="rId31"/>
    <p:sldId id="487" r:id="rId32"/>
    <p:sldId id="488" r:id="rId33"/>
    <p:sldId id="489" r:id="rId34"/>
    <p:sldId id="492" r:id="rId35"/>
    <p:sldId id="491" r:id="rId36"/>
    <p:sldId id="493" r:id="rId37"/>
    <p:sldId id="527" r:id="rId38"/>
    <p:sldId id="498" r:id="rId39"/>
    <p:sldId id="499" r:id="rId40"/>
    <p:sldId id="500" r:id="rId41"/>
    <p:sldId id="501" r:id="rId42"/>
    <p:sldId id="502" r:id="rId43"/>
    <p:sldId id="503" r:id="rId44"/>
    <p:sldId id="504" r:id="rId45"/>
    <p:sldId id="505" r:id="rId46"/>
    <p:sldId id="506" r:id="rId47"/>
    <p:sldId id="507" r:id="rId48"/>
    <p:sldId id="508" r:id="rId49"/>
    <p:sldId id="509" r:id="rId50"/>
    <p:sldId id="510" r:id="rId51"/>
    <p:sldId id="511" r:id="rId52"/>
    <p:sldId id="512" r:id="rId53"/>
    <p:sldId id="513" r:id="rId54"/>
    <p:sldId id="514" r:id="rId55"/>
    <p:sldId id="515" r:id="rId56"/>
    <p:sldId id="516" r:id="rId57"/>
    <p:sldId id="517" r:id="rId58"/>
    <p:sldId id="518" r:id="rId59"/>
    <p:sldId id="528" r:id="rId60"/>
    <p:sldId id="519" r:id="rId61"/>
    <p:sldId id="520" r:id="rId62"/>
    <p:sldId id="521" r:id="rId63"/>
    <p:sldId id="522" r:id="rId64"/>
  </p:sldIdLst>
  <p:sldSz cx="9144000" cy="6858000" type="screen4x3"/>
  <p:notesSz cx="6858000" cy="9144000"/>
  <p:embeddedFontLst>
    <p:embeddedFont>
      <p:font typeface="나눔손글씨 펜" panose="020B0600000101010101" charset="-127"/>
      <p:regular r:id="rId66"/>
    </p:embeddedFont>
    <p:embeddedFont>
      <p:font typeface="Cambria Math" panose="02040503050406030204" pitchFamily="18" charset="0"/>
      <p:regular r:id="rId67"/>
    </p:embeddedFont>
    <p:embeddedFont>
      <p:font typeface="HY견고딕" panose="02030600000101010101" pitchFamily="18" charset="-127"/>
      <p:regular r:id="rId68"/>
    </p:embeddedFont>
    <p:embeddedFont>
      <p:font typeface="Tahoma" panose="020B0604030504040204" pitchFamily="34" charset="0"/>
      <p:regular r:id="rId69"/>
      <p:bold r:id="rId70"/>
    </p:embeddedFont>
    <p:embeddedFont>
      <p:font typeface="맑은 고딕" panose="020B0503020000020004" pitchFamily="50" charset="-127"/>
      <p:regular r:id="rId71"/>
      <p:bold r:id="rId7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FFC1C1"/>
    <a:srgbClr val="BC0606"/>
    <a:srgbClr val="FB5357"/>
    <a:srgbClr val="ED193A"/>
    <a:srgbClr val="FC888B"/>
    <a:srgbClr val="F90F15"/>
    <a:srgbClr val="FFE6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65" d="100"/>
          <a:sy n="165" d="100"/>
        </p:scale>
        <p:origin x="932" y="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88" d="100"/>
          <a:sy n="88" d="100"/>
        </p:scale>
        <p:origin x="-3870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1.fntdata"/><Relationship Id="rId74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5.fntdata"/><Relationship Id="rId7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handoutMaster" Target="handoutMasters/handoutMaster1.xml"/><Relationship Id="rId7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font" Target="fonts/font6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9BBE25-1181-4C43-B3E8-9A672AB42AD3}" type="datetimeFigureOut">
              <a:rPr lang="ko-KR" altLang="en-US" smtClean="0"/>
              <a:t>2025-06-03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D4FE1A-607B-4D11-88C0-1D39C9D151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48855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5517232"/>
            <a:ext cx="9144000" cy="1368152"/>
          </a:xfrm>
          <a:prstGeom prst="rect">
            <a:avLst/>
          </a:prstGeom>
          <a:solidFill>
            <a:srgbClr val="FC888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 dirty="0"/>
          </a:p>
        </p:txBody>
      </p:sp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251520" y="5709740"/>
            <a:ext cx="8229600" cy="1031628"/>
          </a:xfrm>
        </p:spPr>
        <p:txBody>
          <a:bodyPr/>
          <a:lstStyle>
            <a:lvl1pPr algn="l">
              <a:defRPr sz="4400" b="0">
                <a:solidFill>
                  <a:schemeClr val="bg1"/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32656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그룹 2"/>
          <p:cNvGrpSpPr/>
          <p:nvPr userDrawn="1"/>
        </p:nvGrpSpPr>
        <p:grpSpPr>
          <a:xfrm>
            <a:off x="5371176" y="1963501"/>
            <a:ext cx="3772823" cy="3553731"/>
            <a:chOff x="5371176" y="1963501"/>
            <a:chExt cx="3772823" cy="3553731"/>
          </a:xfrm>
        </p:grpSpPr>
        <p:pic>
          <p:nvPicPr>
            <p:cNvPr id="12" name="Picture 3"/>
            <p:cNvPicPr>
              <a:picLocks noChangeAspect="1" noChangeArrowheads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749" r="8333" b="19249"/>
            <a:stretch/>
          </p:blipFill>
          <p:spPr bwMode="auto">
            <a:xfrm>
              <a:off x="5371176" y="1963501"/>
              <a:ext cx="3772823" cy="3553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직사각형 12"/>
            <p:cNvSpPr/>
            <p:nvPr userDrawn="1"/>
          </p:nvSpPr>
          <p:spPr>
            <a:xfrm>
              <a:off x="7596336" y="1963501"/>
              <a:ext cx="1080120" cy="993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/>
            <p:cNvSpPr/>
            <p:nvPr userDrawn="1"/>
          </p:nvSpPr>
          <p:spPr>
            <a:xfrm>
              <a:off x="5402746" y="4819650"/>
              <a:ext cx="648072" cy="572616"/>
            </a:xfrm>
            <a:prstGeom prst="rect">
              <a:avLst/>
            </a:prstGeom>
            <a:noFill/>
            <a:ln w="57150">
              <a:gradFill flip="none" rotWithShape="1">
                <a:gsLst>
                  <a:gs pos="0">
                    <a:srgbClr val="F90F15"/>
                  </a:gs>
                  <a:gs pos="55000">
                    <a:srgbClr val="FC888B"/>
                  </a:gs>
                </a:gsLst>
                <a:lin ang="108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5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" r="12584" b="78836"/>
          <a:stretch/>
        </p:blipFill>
        <p:spPr bwMode="auto">
          <a:xfrm>
            <a:off x="210394" y="3941603"/>
            <a:ext cx="3929558" cy="140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 userDrawn="1"/>
        </p:nvSpPr>
        <p:spPr>
          <a:xfrm>
            <a:off x="3275856" y="5013176"/>
            <a:ext cx="822970" cy="26023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518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3"/>
          <p:cNvSpPr>
            <a:spLocks noGrp="1"/>
          </p:cNvSpPr>
          <p:nvPr>
            <p:ph type="title"/>
          </p:nvPr>
        </p:nvSpPr>
        <p:spPr>
          <a:xfrm>
            <a:off x="1199976" y="2348880"/>
            <a:ext cx="5100216" cy="1031628"/>
          </a:xfrm>
        </p:spPr>
        <p:txBody>
          <a:bodyPr/>
          <a:lstStyle>
            <a:lvl1pPr algn="l">
              <a:defRPr sz="4400" b="0">
                <a:solidFill>
                  <a:schemeClr val="accent5">
                    <a:lumMod val="50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pic>
        <p:nvPicPr>
          <p:cNvPr id="11" name="Picture 4" descr="C:\Users\김현용\Desktop\제호.jp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650" y="6237312"/>
            <a:ext cx="1905001" cy="31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 userDrawn="1"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24801" r="19532" b="9887"/>
          <a:stretch/>
        </p:blipFill>
        <p:spPr bwMode="auto">
          <a:xfrm>
            <a:off x="6643598" y="3822400"/>
            <a:ext cx="2500401" cy="3035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" name="직사각형 12"/>
          <p:cNvSpPr/>
          <p:nvPr userDrawn="1"/>
        </p:nvSpPr>
        <p:spPr>
          <a:xfrm>
            <a:off x="6410941" y="3284984"/>
            <a:ext cx="465315" cy="496808"/>
          </a:xfrm>
          <a:prstGeom prst="rect">
            <a:avLst/>
          </a:prstGeom>
          <a:noFill/>
          <a:ln w="57150">
            <a:solidFill>
              <a:srgbClr val="ED19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 userDrawn="1"/>
        </p:nvSpPr>
        <p:spPr>
          <a:xfrm>
            <a:off x="7219875" y="1939423"/>
            <a:ext cx="303684" cy="303023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 userDrawn="1"/>
        </p:nvSpPr>
        <p:spPr>
          <a:xfrm>
            <a:off x="912341" y="2203146"/>
            <a:ext cx="5747891" cy="1328780"/>
          </a:xfrm>
          <a:prstGeom prst="rect">
            <a:avLst/>
          </a:prstGeom>
          <a:noFill/>
          <a:ln w="12700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912341" y="1610891"/>
            <a:ext cx="4725559" cy="447607"/>
            <a:chOff x="1587302" y="1206947"/>
            <a:chExt cx="7737226" cy="565869"/>
          </a:xfrm>
        </p:grpSpPr>
        <p:pic>
          <p:nvPicPr>
            <p:cNvPr id="16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t="7712" r="12584" b="83763"/>
            <a:stretch/>
          </p:blipFill>
          <p:spPr bwMode="auto">
            <a:xfrm>
              <a:off x="5394970" y="1206947"/>
              <a:ext cx="3929558" cy="5658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Picture 3"/>
            <p:cNvPicPr>
              <a:picLocks noChangeAspect="1" noChangeArrowheads="1"/>
            </p:cNvPicPr>
            <p:nvPr userDrawn="1"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7" r="15164" b="92157"/>
            <a:stretch/>
          </p:blipFill>
          <p:spPr bwMode="auto">
            <a:xfrm>
              <a:off x="1587302" y="1231989"/>
              <a:ext cx="3813373" cy="5206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" name="직사각형 16"/>
          <p:cNvSpPr/>
          <p:nvPr userDrawn="1"/>
        </p:nvSpPr>
        <p:spPr>
          <a:xfrm>
            <a:off x="6848475" y="1609725"/>
            <a:ext cx="511902" cy="468119"/>
          </a:xfrm>
          <a:prstGeom prst="rect">
            <a:avLst/>
          </a:prstGeom>
          <a:noFill/>
          <a:ln w="57150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4895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9"/>
          <p:cNvSpPr txBox="1"/>
          <p:nvPr userDrawn="1"/>
        </p:nvSpPr>
        <p:spPr>
          <a:xfrm>
            <a:off x="755576" y="620688"/>
            <a:ext cx="73448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800" spc="-15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accent5">
                    <a:lumMod val="50000"/>
                  </a:schemeClr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Tahoma" pitchFamily="34" charset="0"/>
              </a:rPr>
              <a:t>각 절에서 다루는 내용</a:t>
            </a:r>
            <a:endParaRPr kumimoji="0" lang="ko-KR" altLang="en-US" sz="28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accent5">
                  <a:lumMod val="50000"/>
                </a:schemeClr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Tahoma" pitchFamily="34" charset="0"/>
            </a:endParaRPr>
          </a:p>
        </p:txBody>
      </p:sp>
      <p:sp>
        <p:nvSpPr>
          <p:cNvPr id="11" name="모서리가 둥근 직사각형 8"/>
          <p:cNvSpPr/>
          <p:nvPr userDrawn="1"/>
        </p:nvSpPr>
        <p:spPr>
          <a:xfrm>
            <a:off x="323528" y="404813"/>
            <a:ext cx="8497887" cy="6048375"/>
          </a:xfrm>
          <a:prstGeom prst="roundRect">
            <a:avLst>
              <a:gd name="adj" fmla="val 5013"/>
            </a:avLst>
          </a:prstGeom>
          <a:noFill/>
          <a:ln w="53975">
            <a:solidFill>
              <a:srgbClr val="BC06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4" hasCustomPrompt="1"/>
          </p:nvPr>
        </p:nvSpPr>
        <p:spPr>
          <a:xfrm>
            <a:off x="755576" y="1412776"/>
            <a:ext cx="7776864" cy="4680520"/>
          </a:xfrm>
        </p:spPr>
        <p:txBody>
          <a:bodyPr/>
          <a:lstStyle>
            <a:lvl1pPr marL="457200" indent="-457200">
              <a:buFont typeface="+mj-lt"/>
              <a:buAutoNum type="arabicPeriod"/>
              <a:defRPr sz="2000"/>
            </a:lvl1pPr>
            <a:lvl2pPr marL="542925" indent="-276225">
              <a:buClr>
                <a:schemeClr val="accent3">
                  <a:lumMod val="75000"/>
                </a:schemeClr>
              </a:buClr>
              <a:buFont typeface="나눔손글씨 펜" pitchFamily="66" charset="-127"/>
              <a:buChar char="→"/>
              <a:defRPr sz="1800">
                <a:latin typeface="나눔손글씨 펜" pitchFamily="66" charset="-127"/>
                <a:ea typeface="나눔손글씨 펜" pitchFamily="66" charset="-127"/>
              </a:defRPr>
            </a:lvl2pPr>
          </a:lstStyle>
          <a:p>
            <a:pPr lvl="0"/>
            <a:r>
              <a:rPr lang="ko-KR" altLang="en-US" dirty="0"/>
              <a:t>마스터 텍스트 스타일을 편집합니다</a:t>
            </a:r>
            <a:r>
              <a:rPr lang="en-US" altLang="ko-KR" dirty="0"/>
              <a:t>.</a:t>
            </a:r>
            <a:endParaRPr lang="ko-KR" altLang="en-US" dirty="0"/>
          </a:p>
          <a:p>
            <a:pPr lvl="1"/>
            <a:r>
              <a:rPr lang="ko-KR" altLang="en-US" dirty="0"/>
              <a:t> 둘째 수준</a:t>
            </a:r>
          </a:p>
        </p:txBody>
      </p:sp>
    </p:spTree>
    <p:extLst>
      <p:ext uri="{BB962C8B-B14F-4D97-AF65-F5344CB8AC3E}">
        <p14:creationId xmlns:p14="http://schemas.microsoft.com/office/powerpoint/2010/main" val="140426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784976" cy="5688632"/>
          </a:xfrm>
        </p:spPr>
        <p:txBody>
          <a:bodyPr/>
          <a:lstStyle>
            <a:lvl1pPr marL="342900" indent="-34290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Char char="n"/>
              <a:defRPr sz="2000" b="0">
                <a:latin typeface="+mn-ea"/>
                <a:ea typeface="+mn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</p:spTree>
    <p:extLst>
      <p:ext uri="{BB962C8B-B14F-4D97-AF65-F5344CB8AC3E}">
        <p14:creationId xmlns:p14="http://schemas.microsoft.com/office/powerpoint/2010/main" val="28473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섹션 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512" y="144016"/>
            <a:ext cx="7560840" cy="548680"/>
          </a:xfrm>
        </p:spPr>
        <p:txBody>
          <a:bodyPr/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ko-KR" altLang="en-US" dirty="0"/>
              <a:t>마스터 제목 스타일 편집</a:t>
            </a:r>
          </a:p>
        </p:txBody>
      </p:sp>
      <p:cxnSp>
        <p:nvCxnSpPr>
          <p:cNvPr id="9" name="직선 연결선 8"/>
          <p:cNvCxnSpPr/>
          <p:nvPr userDrawn="1"/>
        </p:nvCxnSpPr>
        <p:spPr>
          <a:xfrm>
            <a:off x="2124744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 userDrawn="1"/>
        </p:nvCxnSpPr>
        <p:spPr>
          <a:xfrm>
            <a:off x="4464496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40000"/>
                <a:lumOff val="6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 userDrawn="1"/>
        </p:nvCxnSpPr>
        <p:spPr>
          <a:xfrm>
            <a:off x="6804248" y="764704"/>
            <a:ext cx="2339752" cy="0"/>
          </a:xfrm>
          <a:prstGeom prst="line">
            <a:avLst/>
          </a:prstGeom>
          <a:ln w="76200">
            <a:solidFill>
              <a:schemeClr val="accent6">
                <a:lumMod val="20000"/>
                <a:lumOff val="80000"/>
              </a:schemeClr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>
            <a:off x="0" y="764704"/>
            <a:ext cx="2339752" cy="0"/>
          </a:xfrm>
          <a:prstGeom prst="line">
            <a:avLst/>
          </a:prstGeom>
          <a:ln w="76200">
            <a:solidFill>
              <a:schemeClr val="accent2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7920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800" b="1">
                <a:solidFill>
                  <a:schemeClr val="accent3">
                    <a:lumMod val="75000"/>
                  </a:schemeClr>
                </a:solidFill>
                <a:latin typeface="나눔손글씨 펜" pitchFamily="66" charset="-127"/>
                <a:ea typeface="나눔손글씨 펜" pitchFamily="66" charset="-127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  <p:sp>
        <p:nvSpPr>
          <p:cNvPr id="8" name="내용 개체 틀 2"/>
          <p:cNvSpPr>
            <a:spLocks noGrp="1"/>
          </p:cNvSpPr>
          <p:nvPr>
            <p:ph idx="11"/>
          </p:nvPr>
        </p:nvSpPr>
        <p:spPr>
          <a:xfrm>
            <a:off x="827584" y="908720"/>
            <a:ext cx="7992888" cy="5688632"/>
          </a:xfrm>
        </p:spPr>
        <p:txBody>
          <a:bodyPr/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accent3">
                  <a:lumMod val="75000"/>
                </a:schemeClr>
              </a:buClr>
              <a:buFont typeface="Wingdings" pitchFamily="2" charset="2"/>
              <a:buNone/>
              <a:defRPr sz="1600" b="0">
                <a:latin typeface="+mj-ea"/>
                <a:ea typeface="+mj-ea"/>
              </a:defRPr>
            </a:lvl1pPr>
            <a:lvl2pPr marL="447675" indent="-180975">
              <a:spcAft>
                <a:spcPts val="400"/>
              </a:spcAft>
              <a:buClr>
                <a:schemeClr val="bg1">
                  <a:lumMod val="50000"/>
                </a:schemeClr>
              </a:buClr>
              <a:buFont typeface="Wingdings" pitchFamily="2" charset="2"/>
              <a:buChar char="§"/>
              <a:defRPr sz="1600"/>
            </a:lvl2pPr>
            <a:lvl3pPr marL="628650" indent="-180975">
              <a:spcAft>
                <a:spcPts val="300"/>
              </a:spcAft>
              <a:buClr>
                <a:schemeClr val="bg1">
                  <a:lumMod val="50000"/>
                </a:schemeClr>
              </a:buClr>
              <a:buFont typeface="Arial" pitchFamily="34" charset="0"/>
              <a:buChar char="•"/>
              <a:defRPr sz="1600"/>
            </a:lvl3pPr>
            <a:lvl4pPr marL="809625" indent="-180975">
              <a:spcAft>
                <a:spcPts val="300"/>
              </a:spcAft>
              <a:buSzPct val="96000"/>
              <a:defRPr sz="1400"/>
            </a:lvl4pPr>
            <a:lvl5pPr marL="990600" indent="-180975">
              <a:defRPr sz="1400"/>
            </a:lvl5pPr>
          </a:lstStyle>
          <a:p>
            <a:pPr lvl="0"/>
            <a:r>
              <a:rPr lang="ko-KR" altLang="en-US" dirty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3512388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제목 개체 틀 1"/>
          <p:cNvSpPr>
            <a:spLocks noGrp="1"/>
          </p:cNvSpPr>
          <p:nvPr>
            <p:ph type="title"/>
          </p:nvPr>
        </p:nvSpPr>
        <p:spPr bwMode="auto">
          <a:xfrm>
            <a:off x="251520" y="274638"/>
            <a:ext cx="8712968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제목 스타일 편집</a:t>
            </a:r>
          </a:p>
        </p:txBody>
      </p:sp>
      <p:sp>
        <p:nvSpPr>
          <p:cNvPr id="1027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251520" y="1600200"/>
            <a:ext cx="8712968" cy="48531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3486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3C4A7B72-6AE8-49C2-8F32-E8A725FD610D}" type="datetimeFigureOut">
              <a:rPr lang="ko-KR" altLang="en-US" smtClean="0"/>
              <a:pPr>
                <a:defRPr/>
              </a:pPr>
              <a:t>2025-06-03</a:t>
            </a:fld>
            <a:endParaRPr lang="ko-KR" altLang="en-US" dirty="0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25344"/>
            <a:ext cx="2895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endParaRPr lang="ko-KR" altLang="en-US" dirty="0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15819"/>
            <a:ext cx="2133600" cy="253281"/>
          </a:xfrm>
          <a:prstGeom prst="rect">
            <a:avLst/>
          </a:prstGeom>
        </p:spPr>
        <p:txBody>
          <a:bodyPr/>
          <a:lstStyle>
            <a:lvl1pPr>
              <a:defRPr sz="1000"/>
            </a:lvl1pPr>
          </a:lstStyle>
          <a:p>
            <a:pPr>
              <a:defRPr/>
            </a:pPr>
            <a:fld id="{52DD98C4-AD35-4759-9571-E1AA62A00DA9}" type="slidenum">
              <a:rPr lang="ko-KR" altLang="en-US" smtClean="0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7443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83" r:id="rId2"/>
    <p:sldLayoutId id="2147483677" r:id="rId3"/>
    <p:sldLayoutId id="2147483679" r:id="rId4"/>
    <p:sldLayoutId id="2147483682" r:id="rId5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Blip>
          <a:blip r:embed="rId7"/>
        </a:buBlip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9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6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0.png"/><Relationship Id="rId4" Type="http://schemas.openxmlformats.org/officeDocument/2006/relationships/image" Target="../media/image62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1988840"/>
            <a:ext cx="8784976" cy="1368152"/>
          </a:xfrm>
        </p:spPr>
        <p:txBody>
          <a:bodyPr/>
          <a:lstStyle/>
          <a:p>
            <a:pPr marL="0" indent="0" algn="ctr">
              <a:buNone/>
            </a:pPr>
            <a:r>
              <a:rPr lang="ko-KR" altLang="en-US" sz="3200" dirty="0"/>
              <a:t>강화 학습과 게임 지능</a:t>
            </a:r>
          </a:p>
        </p:txBody>
      </p:sp>
    </p:spTree>
    <p:extLst>
      <p:ext uri="{BB962C8B-B14F-4D97-AF65-F5344CB8AC3E}">
        <p14:creationId xmlns:p14="http://schemas.microsoft.com/office/powerpoint/2010/main" val="23223554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탐욕을</a:t>
            </a:r>
            <a:r>
              <a:rPr lang="en-US" altLang="ko-KR" dirty="0"/>
              <a:t> </a:t>
            </a:r>
            <a:r>
              <a:rPr lang="ko-KR" altLang="en-US" dirty="0"/>
              <a:t>구현한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9-1(b)]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658" y="1700808"/>
            <a:ext cx="6178002" cy="37444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58" y="5448377"/>
            <a:ext cx="6188024" cy="1010407"/>
          </a:xfrm>
          <a:prstGeom prst="rect">
            <a:avLst/>
          </a:prstGeom>
        </p:spPr>
      </p:pic>
      <p:cxnSp>
        <p:nvCxnSpPr>
          <p:cNvPr id="7" name="직선 화살표 연결선 6"/>
          <p:cNvCxnSpPr>
            <a:stCxn id="8" idx="3"/>
          </p:cNvCxnSpPr>
          <p:nvPr/>
        </p:nvCxnSpPr>
        <p:spPr>
          <a:xfrm>
            <a:off x="1300200" y="3735111"/>
            <a:ext cx="1047269" cy="184167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5227" y="3471872"/>
            <a:ext cx="1274973" cy="52647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랜덤 정책으로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손잡이 선택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-9798" y="4319112"/>
            <a:ext cx="1485439" cy="7204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이때까지 추정한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확률에 따라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손잡이 선택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>
            <a:stCxn id="9" idx="3"/>
          </p:cNvCxnSpPr>
          <p:nvPr/>
        </p:nvCxnSpPr>
        <p:spPr>
          <a:xfrm flipV="1">
            <a:off x="1475641" y="4391477"/>
            <a:ext cx="871828" cy="28785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>
            <a:extLst>
              <a:ext uri="{FF2B5EF4-FFF2-40B4-BE49-F238E27FC236}">
                <a16:creationId xmlns:a16="http://schemas.microsoft.com/office/drawing/2014/main" id="{E067A7CB-A9EE-4576-BB1D-4847649927E7}"/>
              </a:ext>
            </a:extLst>
          </p:cNvPr>
          <p:cNvGrpSpPr/>
          <p:nvPr/>
        </p:nvGrpSpPr>
        <p:grpSpPr>
          <a:xfrm>
            <a:off x="5508105" y="33420"/>
            <a:ext cx="3678590" cy="3899636"/>
            <a:chOff x="819271" y="1052737"/>
            <a:chExt cx="6810382" cy="5529589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93F3AFA4-BCC4-4B58-B20B-01C772949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9271" y="2836168"/>
              <a:ext cx="6802069" cy="3746158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14A7031C-5910-492C-B414-4CEE714DBD2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27584" y="1052737"/>
              <a:ext cx="6802069" cy="1783431"/>
            </a:xfrm>
            <a:prstGeom prst="rect">
              <a:avLst/>
            </a:prstGeom>
          </p:spPr>
        </p:pic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79896CC4-ED87-4EB5-A2F1-8CDF4A38DBC1}"/>
              </a:ext>
            </a:extLst>
          </p:cNvPr>
          <p:cNvSpPr txBox="1"/>
          <p:nvPr/>
        </p:nvSpPr>
        <p:spPr>
          <a:xfrm>
            <a:off x="4744050" y="5183564"/>
            <a:ext cx="3853612" cy="1004986"/>
          </a:xfrm>
          <a:prstGeom prst="rect">
            <a:avLst/>
          </a:prstGeom>
          <a:ln>
            <a:solidFill>
              <a:schemeClr val="accent1"/>
            </a:solidFill>
          </a:ln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42: [0,1]</a:t>
            </a:r>
            <a:r>
              <a:rPr lang="ko-KR" altLang="en-US" sz="1000" dirty="0">
                <a:solidFill>
                  <a:srgbClr val="0000FF"/>
                </a:solidFill>
              </a:rPr>
              <a:t>사이 난수 발생</a:t>
            </a:r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en-US" altLang="ko-KR" sz="1000" dirty="0">
                <a:solidFill>
                  <a:srgbClr val="0000FF"/>
                </a:solidFill>
              </a:rPr>
              <a:t>43-48: </a:t>
            </a:r>
            <a:r>
              <a:rPr lang="ko-KR" altLang="en-US" sz="1000" dirty="0">
                <a:solidFill>
                  <a:srgbClr val="0000FF"/>
                </a:solidFill>
              </a:rPr>
              <a:t>난수가 입실론보다 작으면 탐험형으로</a:t>
            </a:r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en-US" altLang="ko-KR" sz="1000" dirty="0">
                <a:solidFill>
                  <a:srgbClr val="0000FF"/>
                </a:solidFill>
              </a:rPr>
              <a:t>46-47: </a:t>
            </a:r>
            <a:r>
              <a:rPr lang="ko-KR" altLang="en-US" sz="1000" dirty="0">
                <a:solidFill>
                  <a:srgbClr val="0000FF"/>
                </a:solidFill>
              </a:rPr>
              <a:t>손잡이별 승리확률 계산</a:t>
            </a:r>
            <a:r>
              <a:rPr lang="en-US" altLang="ko-KR" sz="1000" dirty="0">
                <a:solidFill>
                  <a:srgbClr val="0000FF"/>
                </a:solidFill>
              </a:rPr>
              <a:t>, </a:t>
            </a:r>
            <a:r>
              <a:rPr lang="ko-KR" altLang="en-US" sz="1000" dirty="0">
                <a:solidFill>
                  <a:srgbClr val="0000FF"/>
                </a:solidFill>
              </a:rPr>
              <a:t>확률에 따라 손잡이선택 탐사형</a:t>
            </a:r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en-US" altLang="ko-KR" sz="1000" dirty="0">
                <a:solidFill>
                  <a:srgbClr val="0000FF"/>
                </a:solidFill>
              </a:rPr>
              <a:t>48: </a:t>
            </a:r>
            <a:r>
              <a:rPr lang="ko-KR" altLang="en-US" sz="1000" dirty="0">
                <a:solidFill>
                  <a:srgbClr val="0000FF"/>
                </a:solidFill>
              </a:rPr>
              <a:t>탐사형으로 처리</a:t>
            </a:r>
            <a:endParaRPr lang="en-US" altLang="ko-KR" sz="1000" dirty="0">
              <a:solidFill>
                <a:srgbClr val="0000FF"/>
              </a:solidFill>
            </a:endParaRPr>
          </a:p>
          <a:p>
            <a:r>
              <a:rPr lang="en-US" altLang="ko-KR" sz="1000" dirty="0">
                <a:solidFill>
                  <a:srgbClr val="0000FF"/>
                </a:solidFill>
              </a:rPr>
              <a:t>49-52: </a:t>
            </a:r>
          </a:p>
          <a:p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C1DC607-BB54-4022-881F-AAE97AD3F810}"/>
              </a:ext>
            </a:extLst>
          </p:cNvPr>
          <p:cNvSpPr/>
          <p:nvPr/>
        </p:nvSpPr>
        <p:spPr>
          <a:xfrm>
            <a:off x="6084168" y="980728"/>
            <a:ext cx="1319514" cy="171854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C83E3D4-EB20-49BF-A9E5-A02CC73B3BFF}"/>
              </a:ext>
            </a:extLst>
          </p:cNvPr>
          <p:cNvSpPr/>
          <p:nvPr/>
        </p:nvSpPr>
        <p:spPr>
          <a:xfrm>
            <a:off x="2184052" y="3781972"/>
            <a:ext cx="5052244" cy="1231203"/>
          </a:xfrm>
          <a:prstGeom prst="rect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9FFECC2-20F5-49A5-B525-5AD806296466}"/>
              </a:ext>
            </a:extLst>
          </p:cNvPr>
          <p:cNvSpPr/>
          <p:nvPr/>
        </p:nvSpPr>
        <p:spPr>
          <a:xfrm>
            <a:off x="5639564" y="4166071"/>
            <a:ext cx="320792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46: </a:t>
            </a:r>
            <a:r>
              <a:rPr lang="ko-KR" altLang="en-US" sz="1000" dirty="0">
                <a:solidFill>
                  <a:srgbClr val="0000FF"/>
                </a:solidFill>
              </a:rPr>
              <a:t>선택된 손잡이</a:t>
            </a:r>
            <a:r>
              <a:rPr lang="en-US" altLang="ko-KR" sz="1000" dirty="0">
                <a:solidFill>
                  <a:srgbClr val="0000FF"/>
                </a:solidFill>
              </a:rPr>
              <a:t>num[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]</a:t>
            </a:r>
            <a:r>
              <a:rPr lang="ko-KR" altLang="en-US" sz="1000" dirty="0">
                <a:solidFill>
                  <a:srgbClr val="0000FF"/>
                </a:solidFill>
              </a:rPr>
              <a:t>횟수와 승리횟수</a:t>
            </a:r>
            <a:r>
              <a:rPr lang="en-US" altLang="ko-KR" sz="1000" dirty="0">
                <a:solidFill>
                  <a:srgbClr val="0000FF"/>
                </a:solidFill>
              </a:rPr>
              <a:t>win[</a:t>
            </a:r>
            <a:r>
              <a:rPr lang="en-US" altLang="ko-KR" sz="1000" dirty="0" err="1">
                <a:solidFill>
                  <a:srgbClr val="0000FF"/>
                </a:solidFill>
              </a:rPr>
              <a:t>i</a:t>
            </a:r>
            <a:r>
              <a:rPr lang="en-US" altLang="ko-KR" sz="1000" dirty="0">
                <a:solidFill>
                  <a:srgbClr val="0000FF"/>
                </a:solidFill>
              </a:rPr>
              <a:t>] </a:t>
            </a:r>
            <a:r>
              <a:rPr lang="ko-KR" altLang="en-US" sz="1000" dirty="0">
                <a:solidFill>
                  <a:srgbClr val="0000FF"/>
                </a:solidFill>
              </a:rPr>
              <a:t>계산</a:t>
            </a:r>
            <a:r>
              <a:rPr lang="en-US" altLang="ko-KR" sz="1000" dirty="0">
                <a:solidFill>
                  <a:srgbClr val="0000FF"/>
                </a:solidFill>
              </a:rPr>
              <a:t> 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3A74841-E641-4859-8620-C86F40A1FBE0}"/>
              </a:ext>
            </a:extLst>
          </p:cNvPr>
          <p:cNvSpPr/>
          <p:nvPr/>
        </p:nvSpPr>
        <p:spPr>
          <a:xfrm>
            <a:off x="5639564" y="4575729"/>
            <a:ext cx="1806905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47: [0, 1] </a:t>
            </a:r>
            <a:r>
              <a:rPr lang="ko-KR" altLang="en-US" sz="1000" dirty="0" err="1">
                <a:solidFill>
                  <a:srgbClr val="0000FF"/>
                </a:solidFill>
              </a:rPr>
              <a:t>사이값으로</a:t>
            </a:r>
            <a:r>
              <a:rPr lang="ko-KR" altLang="en-US" sz="1000" dirty="0">
                <a:solidFill>
                  <a:srgbClr val="0000FF"/>
                </a:solidFill>
              </a:rPr>
              <a:t> 정규화</a:t>
            </a:r>
            <a:endParaRPr lang="en-US" altLang="ko-KR" sz="1000" dirty="0">
              <a:solidFill>
                <a:srgbClr val="0000FF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9F231689-3660-4DDF-97AA-4AB15DA8502D}"/>
              </a:ext>
            </a:extLst>
          </p:cNvPr>
          <p:cNvSpPr/>
          <p:nvPr/>
        </p:nvSpPr>
        <p:spPr>
          <a:xfrm>
            <a:off x="5639564" y="4762986"/>
            <a:ext cx="207300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srgbClr val="0000FF"/>
                </a:solidFill>
              </a:rPr>
              <a:t>48: </a:t>
            </a:r>
            <a:r>
              <a:rPr lang="ko-KR" altLang="en-US" sz="1000" dirty="0">
                <a:solidFill>
                  <a:srgbClr val="0000FF"/>
                </a:solidFill>
              </a:rPr>
              <a:t>확률에 따라 랜덤하게 선택됨</a:t>
            </a:r>
            <a:endParaRPr lang="en-US" altLang="ko-KR" sz="10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4927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1387142"/>
            <a:ext cx="8124403" cy="283531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 flipV="1">
            <a:off x="2084972" y="3933056"/>
            <a:ext cx="360040" cy="4320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2438330" y="4237088"/>
            <a:ext cx="2376264" cy="43859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랜덤 정책보다 높은 수익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7650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몬테카를로</a:t>
            </a:r>
            <a:r>
              <a:rPr lang="ko-KR" altLang="en-US" dirty="0"/>
              <a:t> 방법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현실 세계의 현상 또는 수학적 현상을 </a:t>
            </a:r>
            <a:r>
              <a:rPr lang="ko-KR" altLang="en-US" dirty="0" err="1"/>
              <a:t>난수를</a:t>
            </a:r>
            <a:r>
              <a:rPr lang="ko-KR" altLang="en-US" dirty="0"/>
              <a:t> 생성하여 시뮬레이션 하는 기법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</a:t>
            </a:r>
            <a:r>
              <a:rPr lang="en-US" altLang="ko-KR" dirty="0"/>
              <a:t> 9-1(a)]</a:t>
            </a:r>
            <a:r>
              <a:rPr lang="ko-KR" altLang="en-US" dirty="0"/>
              <a:t>의 </a:t>
            </a:r>
            <a:r>
              <a:rPr lang="en-US" altLang="ko-KR" dirty="0" err="1"/>
              <a:t>random_exploration</a:t>
            </a:r>
            <a:r>
              <a:rPr lang="en-US" altLang="ko-KR" dirty="0"/>
              <a:t> </a:t>
            </a:r>
            <a:r>
              <a:rPr lang="ko-KR" altLang="en-US" dirty="0"/>
              <a:t>함수와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9-1(b)]</a:t>
            </a:r>
            <a:r>
              <a:rPr lang="ko-KR" altLang="en-US" dirty="0"/>
              <a:t>의 </a:t>
            </a:r>
            <a:r>
              <a:rPr lang="en-US" altLang="ko-KR" dirty="0" err="1"/>
              <a:t>epsilon_greedy</a:t>
            </a:r>
            <a:r>
              <a:rPr lang="en-US" altLang="ko-KR" dirty="0"/>
              <a:t> </a:t>
            </a:r>
            <a:r>
              <a:rPr lang="ko-KR" altLang="en-US" dirty="0"/>
              <a:t>함수는 </a:t>
            </a:r>
            <a:r>
              <a:rPr lang="ko-KR" altLang="en-US" dirty="0" err="1"/>
              <a:t>몬테카를로</a:t>
            </a:r>
            <a:r>
              <a:rPr lang="ko-KR" altLang="en-US" dirty="0"/>
              <a:t> 방법임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인공지능은 다양한 목적으로 </a:t>
            </a:r>
            <a:r>
              <a:rPr lang="ko-KR" altLang="en-US" dirty="0" err="1"/>
              <a:t>몬테카를로</a:t>
            </a:r>
            <a:r>
              <a:rPr lang="ko-KR" altLang="en-US" dirty="0"/>
              <a:t> 방법 활용</a:t>
            </a:r>
            <a:r>
              <a:rPr lang="en-US" altLang="ko-KR" dirty="0"/>
              <a:t>. </a:t>
            </a:r>
            <a:r>
              <a:rPr lang="ko-KR" altLang="en-US" dirty="0"/>
              <a:t>예</a:t>
            </a:r>
            <a:r>
              <a:rPr lang="en-US" altLang="ko-KR" dirty="0"/>
              <a:t>) 11.6</a:t>
            </a:r>
            <a:r>
              <a:rPr lang="ko-KR" altLang="en-US" dirty="0"/>
              <a:t>절의 </a:t>
            </a:r>
            <a:r>
              <a:rPr lang="ko-KR" altLang="en-US" dirty="0" err="1"/>
              <a:t>몬테카를로</a:t>
            </a:r>
            <a:r>
              <a:rPr lang="ko-KR" altLang="en-US" dirty="0"/>
              <a:t> 트리 탐색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50170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OpenAI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gym </a:t>
            </a:r>
            <a:r>
              <a:rPr lang="ko-KR" altLang="en-US" dirty="0"/>
              <a:t>라이브러리</a:t>
            </a:r>
            <a:r>
              <a:rPr lang="en-US" altLang="ko-KR" dirty="0"/>
              <a:t>(https://gym.openai.com)</a:t>
            </a:r>
          </a:p>
          <a:p>
            <a:pPr lvl="1"/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재단이 만들어 배포하는 라이브러리로서 여러 강화 학습 문제를 제공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916832"/>
            <a:ext cx="633534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7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OpenAI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ko-KR" altLang="en-US" dirty="0"/>
              <a:t>단순하지만 강화 학습의 개념을 설명하는데 유익한 문제</a:t>
            </a:r>
            <a:endParaRPr lang="en-US" altLang="ko-KR" dirty="0"/>
          </a:p>
          <a:p>
            <a:pPr lvl="1"/>
            <a:r>
              <a:rPr lang="en-US" altLang="ko-KR" dirty="0"/>
              <a:t>S</a:t>
            </a:r>
            <a:r>
              <a:rPr lang="ko-KR" altLang="en-US" dirty="0"/>
              <a:t>에서 시작하여 </a:t>
            </a:r>
            <a:r>
              <a:rPr lang="en-US" altLang="ko-KR" dirty="0"/>
              <a:t>G</a:t>
            </a:r>
            <a:r>
              <a:rPr lang="ko-KR" altLang="en-US" dirty="0"/>
              <a:t>에 도착하면 이기는 게임</a:t>
            </a:r>
            <a:endParaRPr lang="en-US" altLang="ko-KR" dirty="0"/>
          </a:p>
          <a:p>
            <a:pPr lvl="1"/>
            <a:r>
              <a:rPr lang="en-US" altLang="ko-KR" dirty="0"/>
              <a:t>F</a:t>
            </a:r>
            <a:r>
              <a:rPr lang="ko-KR" altLang="en-US" dirty="0"/>
              <a:t>는 얼어 있어 밟고 지날 수 있으나 </a:t>
            </a:r>
            <a:r>
              <a:rPr lang="en-US" altLang="ko-KR" dirty="0"/>
              <a:t>H</a:t>
            </a:r>
            <a:r>
              <a:rPr lang="ko-KR" altLang="en-US" dirty="0"/>
              <a:t>는 구멍이라 빠지면 짐</a:t>
            </a:r>
            <a:r>
              <a:rPr lang="en-US" altLang="ko-KR" dirty="0"/>
              <a:t>(H</a:t>
            </a:r>
            <a:r>
              <a:rPr lang="ko-KR" altLang="en-US" dirty="0"/>
              <a:t>와 </a:t>
            </a:r>
            <a:r>
              <a:rPr lang="en-US" altLang="ko-KR" dirty="0"/>
              <a:t>F</a:t>
            </a:r>
            <a:r>
              <a:rPr lang="ko-KR" altLang="en-US" dirty="0"/>
              <a:t>는 감추어져 있음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현재 있는 곳이 상태</a:t>
            </a:r>
            <a:r>
              <a:rPr lang="en-US" altLang="ko-KR" dirty="0"/>
              <a:t>(16</a:t>
            </a:r>
            <a:r>
              <a:rPr lang="ko-KR" altLang="en-US" dirty="0"/>
              <a:t>가지 상태 </a:t>
            </a:r>
            <a:r>
              <a:rPr lang="en-US" altLang="ko-KR" dirty="0"/>
              <a:t>{0,1,…,15}), </a:t>
            </a:r>
            <a:r>
              <a:rPr lang="ko-KR" altLang="en-US" dirty="0" err="1"/>
              <a:t>좌우상하</a:t>
            </a:r>
            <a:r>
              <a:rPr lang="ko-KR" altLang="en-US" dirty="0"/>
              <a:t> 이동이 행동</a:t>
            </a:r>
            <a:r>
              <a:rPr lang="en-US" altLang="ko-KR" dirty="0"/>
              <a:t>(4</a:t>
            </a:r>
            <a:r>
              <a:rPr lang="ko-KR" altLang="en-US" dirty="0"/>
              <a:t>가지 행동 </a:t>
            </a:r>
            <a:r>
              <a:rPr lang="en-US" altLang="ko-KR" dirty="0"/>
              <a:t>{Left, Down, Right, Up})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4" y="3212976"/>
            <a:ext cx="7449090" cy="309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8709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OpenAI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724985"/>
            <a:ext cx="8784976" cy="5688632"/>
          </a:xfrm>
        </p:spPr>
        <p:txBody>
          <a:bodyPr/>
          <a:lstStyle/>
          <a:p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문제를</a:t>
            </a:r>
            <a:r>
              <a:rPr lang="en-US" altLang="ko-KR" dirty="0"/>
              <a:t> </a:t>
            </a:r>
            <a:r>
              <a:rPr lang="ko-KR" altLang="en-US" dirty="0"/>
              <a:t>살펴보기 위한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9-2]</a:t>
            </a:r>
          </a:p>
          <a:p>
            <a:pPr lvl="1"/>
            <a:r>
              <a:rPr lang="en-US" altLang="ko-KR" dirty="0"/>
              <a:t>pip</a:t>
            </a:r>
            <a:r>
              <a:rPr lang="ko-KR" altLang="en-US" dirty="0"/>
              <a:t> </a:t>
            </a:r>
            <a:r>
              <a:rPr lang="en-US" altLang="ko-KR" dirty="0"/>
              <a:t>install gym </a:t>
            </a:r>
            <a:r>
              <a:rPr lang="ko-KR" altLang="en-US" dirty="0"/>
              <a:t>라이브러리 설치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591" y="1556793"/>
            <a:ext cx="5976664" cy="28119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905" y="4395087"/>
            <a:ext cx="5976664" cy="211363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79912" y="3618792"/>
            <a:ext cx="4536504" cy="53028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step </a:t>
            </a:r>
            <a:r>
              <a:rPr lang="ko-KR" altLang="en-US" sz="1400" dirty="0">
                <a:solidFill>
                  <a:srgbClr val="0000FF"/>
                </a:solidFill>
              </a:rPr>
              <a:t>함수는 매개변수 </a:t>
            </a:r>
            <a:r>
              <a:rPr lang="en-US" altLang="ko-KR" sz="1400" dirty="0">
                <a:solidFill>
                  <a:srgbClr val="0000FF"/>
                </a:solidFill>
              </a:rPr>
              <a:t>action</a:t>
            </a:r>
            <a:r>
              <a:rPr lang="ko-KR" altLang="en-US" sz="1400" dirty="0">
                <a:solidFill>
                  <a:srgbClr val="0000FF"/>
                </a:solidFill>
              </a:rPr>
              <a:t>이 지정한 행동을 수행하고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새로운 상태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보상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에피소드 끝 여부</a:t>
            </a:r>
            <a:r>
              <a:rPr lang="en-US" altLang="ko-KR" sz="1400" dirty="0">
                <a:solidFill>
                  <a:srgbClr val="0000FF"/>
                </a:solidFill>
              </a:rPr>
              <a:t>,</a:t>
            </a:r>
            <a:r>
              <a:rPr lang="ko-KR" altLang="en-US" sz="1400" dirty="0">
                <a:solidFill>
                  <a:srgbClr val="0000FF"/>
                </a:solidFill>
              </a:rPr>
              <a:t>부가정보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를 반환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563888" y="4149079"/>
            <a:ext cx="282899" cy="64807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9293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OpenAI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gym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라이브러리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20883"/>
            <a:ext cx="8052395" cy="23356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3717032"/>
            <a:ext cx="7380312" cy="240979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00192" y="3196523"/>
            <a:ext cx="2952328" cy="619611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2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실행 결과의 해석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en-US" altLang="ko-KR" sz="1400" dirty="0" err="1">
                <a:solidFill>
                  <a:srgbClr val="0000FF"/>
                </a:solidFill>
              </a:rPr>
              <a:t>Right</a:t>
            </a:r>
            <a:r>
              <a:rPr lang="en-US" altLang="ko-KR" sz="1400" dirty="0" err="1">
                <a:solidFill>
                  <a:srgbClr val="0000FF"/>
                </a:solidFill>
                <a:sym typeface="Wingdings" panose="05000000000000000000" pitchFamily="2" charset="2"/>
              </a:rPr>
              <a:t>LeftDownRight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  <a:r>
              <a:rPr lang="ko-KR" alt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순으로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 </a:t>
            </a:r>
          </a:p>
          <a:p>
            <a:r>
              <a:rPr lang="ko-KR" alt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행동을 취하고 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H</a:t>
            </a:r>
            <a:r>
              <a:rPr lang="ko-KR" altLang="en-US" sz="1400" dirty="0">
                <a:solidFill>
                  <a:srgbClr val="0000FF"/>
                </a:solidFill>
                <a:sym typeface="Wingdings" panose="05000000000000000000" pitchFamily="2" charset="2"/>
              </a:rPr>
              <a:t>에 빠져 게임에 짐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)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>
            <a:cxnSpLocks/>
            <a:stCxn id="9" idx="1"/>
          </p:cNvCxnSpPr>
          <p:nvPr/>
        </p:nvCxnSpPr>
        <p:spPr>
          <a:xfrm flipH="1">
            <a:off x="6061644" y="3506329"/>
            <a:ext cx="238548" cy="26625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63D35867-2221-4A29-AFFC-94C70AE5A3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3968"/>
          <a:stretch/>
        </p:blipFill>
        <p:spPr>
          <a:xfrm>
            <a:off x="5443364" y="260648"/>
            <a:ext cx="3700636" cy="233564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DBBA51D-8001-49A5-8254-55CEBAEB4ECD}"/>
              </a:ext>
            </a:extLst>
          </p:cNvPr>
          <p:cNvSpPr txBox="1"/>
          <p:nvPr/>
        </p:nvSpPr>
        <p:spPr>
          <a:xfrm>
            <a:off x="1979712" y="1359340"/>
            <a:ext cx="3453289" cy="3194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Action(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Left : 0, Down: 1, </a:t>
            </a:r>
            <a:r>
              <a:rPr lang="en-US" altLang="ko-KR" sz="1400" dirty="0">
                <a:solidFill>
                  <a:srgbClr val="0000FF"/>
                </a:solidFill>
              </a:rPr>
              <a:t>Right : 2, </a:t>
            </a:r>
            <a:r>
              <a:rPr lang="en-US" altLang="ko-KR" sz="1400" dirty="0">
                <a:solidFill>
                  <a:srgbClr val="0000FF"/>
                </a:solidFill>
                <a:sym typeface="Wingdings" panose="05000000000000000000" pitchFamily="2" charset="2"/>
              </a:rPr>
              <a:t>Up: 3 )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9547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 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마르코프</a:t>
            </a:r>
            <a:r>
              <a:rPr lang="ko-KR" altLang="en-US" dirty="0"/>
              <a:t> 결정 프로세스</a:t>
            </a:r>
            <a:r>
              <a:rPr lang="en-US" altLang="ko-KR" dirty="0"/>
              <a:t>(MDP Markov decision process)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상태의</a:t>
            </a:r>
            <a:r>
              <a:rPr lang="en-US" altLang="ko-KR" dirty="0"/>
              <a:t> </a:t>
            </a:r>
            <a:r>
              <a:rPr lang="ko-KR" altLang="en-US" dirty="0"/>
              <a:t>종류</a:t>
            </a:r>
            <a:r>
              <a:rPr lang="en-US" altLang="ko-KR" dirty="0"/>
              <a:t>, </a:t>
            </a:r>
            <a:r>
              <a:rPr lang="ko-KR" altLang="en-US" dirty="0"/>
              <a:t>행동의 종류</a:t>
            </a:r>
            <a:r>
              <a:rPr lang="en-US" altLang="ko-KR" dirty="0"/>
              <a:t>, </a:t>
            </a:r>
            <a:r>
              <a:rPr lang="ko-KR" altLang="en-US" dirty="0"/>
              <a:t>보상의 종류를 지정하고</a:t>
            </a:r>
            <a:r>
              <a:rPr lang="en-US" altLang="ko-KR" dirty="0"/>
              <a:t>, </a:t>
            </a:r>
            <a:r>
              <a:rPr lang="ko-KR" altLang="en-US" dirty="0"/>
              <a:t>행동을 취했을 때 발생하는 상태 변환을 지배하는 규칙을 정의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142" y="2564904"/>
            <a:ext cx="5821579" cy="278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5693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 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상태와 환경</a:t>
            </a:r>
            <a:r>
              <a:rPr lang="en-US" altLang="ko-KR" dirty="0"/>
              <a:t>, </a:t>
            </a:r>
            <a:r>
              <a:rPr lang="ko-KR" altLang="en-US" dirty="0"/>
              <a:t>보상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보상이 주어지는 시점</a:t>
            </a:r>
            <a:endParaRPr lang="en-US" altLang="ko-KR" dirty="0"/>
          </a:p>
          <a:p>
            <a:pPr lvl="2"/>
            <a:r>
              <a:rPr lang="ko-KR" altLang="en-US" dirty="0"/>
              <a:t>즉시 보상</a:t>
            </a:r>
            <a:r>
              <a:rPr lang="en-US" altLang="ko-KR" dirty="0"/>
              <a:t>: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다중 손잡이 </a:t>
            </a:r>
            <a:r>
              <a:rPr lang="ko-KR" altLang="en-US" dirty="0" err="1"/>
              <a:t>밴딧</a:t>
            </a:r>
            <a:endParaRPr lang="en-US" altLang="ko-KR" dirty="0"/>
          </a:p>
          <a:p>
            <a:pPr lvl="2"/>
            <a:r>
              <a:rPr lang="ko-KR" altLang="en-US" dirty="0"/>
              <a:t>지연된 보상</a:t>
            </a:r>
            <a:r>
              <a:rPr lang="en-US" altLang="ko-KR" dirty="0"/>
              <a:t>: </a:t>
            </a: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FrozenLake</a:t>
            </a:r>
            <a:r>
              <a:rPr lang="en-US" altLang="ko-KR" dirty="0"/>
              <a:t>, </a:t>
            </a:r>
            <a:r>
              <a:rPr lang="ko-KR" altLang="en-US" dirty="0"/>
              <a:t>바둑</a:t>
            </a:r>
            <a:r>
              <a:rPr lang="en-US" altLang="ko-KR" dirty="0"/>
              <a:t>, </a:t>
            </a:r>
            <a:r>
              <a:rPr lang="ko-KR" altLang="en-US" dirty="0"/>
              <a:t>장기</a:t>
            </a:r>
            <a:r>
              <a:rPr lang="en-US" altLang="ko-KR" dirty="0"/>
              <a:t>, </a:t>
            </a:r>
            <a:r>
              <a:rPr lang="ko-KR" altLang="en-US" dirty="0"/>
              <a:t>비디오 게임 등</a:t>
            </a:r>
            <a:r>
              <a:rPr lang="en-US" altLang="ko-KR" dirty="0"/>
              <a:t>(</a:t>
            </a:r>
            <a:r>
              <a:rPr lang="ko-KR" altLang="en-US" dirty="0"/>
              <a:t>대부분 문제가 지연 보상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484784"/>
            <a:ext cx="3603152" cy="1152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9542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 모형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052736"/>
            <a:ext cx="6940079" cy="5385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36598"/>
            <a:ext cx="878497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환경과 상호작용하며 살아가는 인간과 동물</a:t>
            </a:r>
            <a:endParaRPr lang="en-US" altLang="ko-KR" dirty="0"/>
          </a:p>
          <a:p>
            <a:pPr lvl="1"/>
            <a:r>
              <a:rPr lang="ko-KR" altLang="en-US" dirty="0"/>
              <a:t>환경의 상태를 보고 자신에게 유리한 행동을 결정하고 실행</a:t>
            </a:r>
            <a:endParaRPr lang="en-US" altLang="ko-KR" dirty="0"/>
          </a:p>
          <a:p>
            <a:pPr lvl="1"/>
            <a:r>
              <a:rPr lang="ko-KR" altLang="en-US" dirty="0"/>
              <a:t>행동에 따른 결과가 좋으면 기억했다가 반복하고</a:t>
            </a:r>
            <a:r>
              <a:rPr lang="en-US" altLang="ko-KR" dirty="0"/>
              <a:t>, </a:t>
            </a:r>
            <a:r>
              <a:rPr lang="ko-KR" altLang="en-US" dirty="0"/>
              <a:t>결과가 나쁘면 회피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자전거 타기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스키너의 </a:t>
            </a:r>
            <a:r>
              <a:rPr lang="ko-KR" altLang="en-US" dirty="0" err="1"/>
              <a:t>행동심리학</a:t>
            </a:r>
            <a:r>
              <a:rPr lang="ko-KR" altLang="en-US" dirty="0"/>
              <a:t> 실험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바둑</a:t>
            </a:r>
            <a:r>
              <a:rPr lang="en-US" altLang="ko-KR" dirty="0"/>
              <a:t>, </a:t>
            </a:r>
            <a:r>
              <a:rPr lang="ko-KR" altLang="en-US" dirty="0"/>
              <a:t>비디오 게임</a:t>
            </a:r>
            <a:r>
              <a:rPr lang="en-US" altLang="ko-KR" dirty="0"/>
              <a:t>, …</a:t>
            </a:r>
          </a:p>
          <a:p>
            <a:pPr lvl="1"/>
            <a:r>
              <a:rPr lang="ko-KR" altLang="en-US" dirty="0"/>
              <a:t>행동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상태 변화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보상의 학습 사이클</a:t>
            </a:r>
            <a:endParaRPr lang="en-US" altLang="ko-KR" dirty="0">
              <a:sym typeface="Wingdings" panose="05000000000000000000" pitchFamily="2" charset="2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3573016"/>
            <a:ext cx="7620461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8813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계산 모형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07504" y="1151178"/>
            <a:ext cx="8784976" cy="5688632"/>
          </a:xfrm>
        </p:spPr>
        <p:txBody>
          <a:bodyPr/>
          <a:lstStyle/>
          <a:p>
            <a:r>
              <a:rPr lang="ko-KR" altLang="en-US" dirty="0"/>
              <a:t>상태 전이</a:t>
            </a:r>
            <a:r>
              <a:rPr lang="en-US" altLang="ko-KR" dirty="0"/>
              <a:t>(state</a:t>
            </a:r>
            <a:r>
              <a:rPr lang="ko-KR" altLang="en-US" dirty="0"/>
              <a:t> </a:t>
            </a:r>
            <a:r>
              <a:rPr lang="en-US" altLang="ko-KR" dirty="0"/>
              <a:t>transition)</a:t>
            </a:r>
          </a:p>
          <a:p>
            <a:pPr lvl="1"/>
            <a:r>
              <a:rPr lang="ko-KR" altLang="en-US" dirty="0"/>
              <a:t>결정론적 환경</a:t>
            </a:r>
            <a:r>
              <a:rPr lang="en-US" altLang="ko-KR" dirty="0"/>
              <a:t>(100% </a:t>
            </a:r>
            <a:r>
              <a:rPr lang="ko-KR" altLang="en-US" dirty="0"/>
              <a:t>확률로</a:t>
            </a:r>
            <a:r>
              <a:rPr lang="en-US" altLang="ko-KR" dirty="0"/>
              <a:t> </a:t>
            </a:r>
            <a:r>
              <a:rPr lang="ko-KR" altLang="en-US" dirty="0"/>
              <a:t>새로운 상태가 정해지는 환경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en-US" altLang="ko-KR" dirty="0" err="1"/>
              <a:t>FrozenLake</a:t>
            </a:r>
            <a:r>
              <a:rPr lang="en-US" altLang="ko-KR" dirty="0"/>
              <a:t> </a:t>
            </a:r>
            <a:r>
              <a:rPr lang="ko-KR" altLang="en-US" dirty="0"/>
              <a:t>문제에서 </a:t>
            </a:r>
            <a:r>
              <a:rPr lang="en-US" altLang="ko-KR" dirty="0"/>
              <a:t>Right</a:t>
            </a:r>
            <a:r>
              <a:rPr lang="ko-KR" altLang="en-US" dirty="0"/>
              <a:t>를 선택하면 </a:t>
            </a:r>
            <a:r>
              <a:rPr lang="en-US" altLang="ko-KR" dirty="0"/>
              <a:t>100%</a:t>
            </a:r>
            <a:r>
              <a:rPr lang="ko-KR" altLang="en-US" dirty="0"/>
              <a:t>확률로 오른쪽으로 이동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스토캐스틱</a:t>
            </a:r>
            <a:r>
              <a:rPr lang="ko-KR" altLang="en-US" dirty="0"/>
              <a:t> 환경</a:t>
            </a:r>
            <a:r>
              <a:rPr lang="en-US" altLang="ko-KR" dirty="0"/>
              <a:t>(</a:t>
            </a:r>
            <a:r>
              <a:rPr lang="ko-KR" altLang="en-US" dirty="0"/>
              <a:t>확률 분포에 따라 새로운 상태가 다르게 정해지는 환경</a:t>
            </a:r>
            <a:r>
              <a:rPr lang="en-US" altLang="ko-KR" dirty="0"/>
              <a:t>)</a:t>
            </a:r>
          </a:p>
          <a:p>
            <a:pPr lvl="2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9-2]</a:t>
            </a:r>
            <a:r>
              <a:rPr lang="ko-KR" altLang="en-US" dirty="0"/>
              <a:t>의 </a:t>
            </a:r>
            <a:r>
              <a:rPr lang="en-US" altLang="ko-KR" dirty="0"/>
              <a:t>04</a:t>
            </a:r>
            <a:r>
              <a:rPr lang="ko-KR" altLang="en-US" dirty="0"/>
              <a:t>행에서 </a:t>
            </a:r>
            <a:r>
              <a:rPr lang="en-US" altLang="ko-KR" dirty="0" err="1"/>
              <a:t>is_slippery</a:t>
            </a:r>
            <a:r>
              <a:rPr lang="ko-KR" altLang="en-US" dirty="0"/>
              <a:t>를 </a:t>
            </a:r>
            <a:r>
              <a:rPr lang="en-US" altLang="ko-KR" dirty="0"/>
              <a:t>True</a:t>
            </a:r>
            <a:r>
              <a:rPr lang="ko-KR" altLang="en-US" dirty="0"/>
              <a:t>로 설정하면</a:t>
            </a:r>
            <a:r>
              <a:rPr lang="en-US" altLang="ko-KR" dirty="0"/>
              <a:t> </a:t>
            </a:r>
            <a:r>
              <a:rPr lang="ko-KR" altLang="en-US" dirty="0" err="1"/>
              <a:t>스토케스틱</a:t>
            </a:r>
            <a:r>
              <a:rPr lang="ko-KR" altLang="en-US" dirty="0"/>
              <a:t> 환경이 됨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en-US" altLang="ko-KR" dirty="0"/>
              <a:t>Right</a:t>
            </a:r>
            <a:r>
              <a:rPr lang="ko-KR" altLang="en-US" dirty="0"/>
              <a:t>를 선택해도 일정한 확률로 오른쪽으로 이동하지 않을 수 있음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r>
              <a:rPr lang="ko-KR" altLang="en-US" dirty="0"/>
              <a:t>실제 세계에서 발생하는 바람 또는 얼음 위의 미끄러짐을 흉내 냄</a:t>
            </a: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3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 바둑이나 장기</a:t>
            </a:r>
            <a:r>
              <a:rPr lang="en-US" altLang="ko-KR" dirty="0"/>
              <a:t>, </a:t>
            </a:r>
            <a:r>
              <a:rPr lang="ko-KR" altLang="en-US" dirty="0"/>
              <a:t>비디오 게임 등은 모두 결정론적 환경</a:t>
            </a:r>
            <a:endParaRPr lang="en-US" altLang="ko-KR" dirty="0"/>
          </a:p>
          <a:p>
            <a:pPr lvl="1"/>
            <a:r>
              <a:rPr lang="ko-KR" altLang="en-US" dirty="0"/>
              <a:t>이 책은 결정론적 환경만 다룸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08920"/>
            <a:ext cx="3102868" cy="4532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79730" y="2293100"/>
            <a:ext cx="4824536" cy="53028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상태</a:t>
            </a:r>
            <a:r>
              <a:rPr lang="en-US" altLang="ko-KR" sz="1400" dirty="0">
                <a:solidFill>
                  <a:srgbClr val="0000FF"/>
                </a:solidFill>
              </a:rPr>
              <a:t> 1</a:t>
            </a:r>
            <a:r>
              <a:rPr lang="ko-KR" altLang="en-US" sz="1400" dirty="0">
                <a:solidFill>
                  <a:srgbClr val="0000FF"/>
                </a:solidFill>
              </a:rPr>
              <a:t>에서 </a:t>
            </a:r>
            <a:r>
              <a:rPr lang="en-US" altLang="ko-KR" sz="1400" dirty="0">
                <a:solidFill>
                  <a:srgbClr val="0000FF"/>
                </a:solidFill>
              </a:rPr>
              <a:t>(s=1) </a:t>
            </a:r>
            <a:r>
              <a:rPr lang="ko-KR" altLang="en-US" sz="1400" dirty="0">
                <a:solidFill>
                  <a:srgbClr val="0000FF"/>
                </a:solidFill>
              </a:rPr>
              <a:t>행동 </a:t>
            </a:r>
            <a:r>
              <a:rPr lang="en-US" altLang="ko-KR" sz="1400" dirty="0">
                <a:solidFill>
                  <a:srgbClr val="0000FF"/>
                </a:solidFill>
              </a:rPr>
              <a:t>2</a:t>
            </a:r>
            <a:r>
              <a:rPr lang="ko-KR" altLang="en-US" sz="1400" dirty="0">
                <a:solidFill>
                  <a:srgbClr val="0000FF"/>
                </a:solidFill>
              </a:rPr>
              <a:t>를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취하면 </a:t>
            </a:r>
            <a:r>
              <a:rPr lang="en-US" altLang="ko-KR" sz="1400" dirty="0">
                <a:solidFill>
                  <a:srgbClr val="0000FF"/>
                </a:solidFill>
              </a:rPr>
              <a:t>(a=2)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새로운 상태 </a:t>
            </a:r>
            <a:r>
              <a:rPr lang="en-US" altLang="ko-KR" sz="1400" dirty="0">
                <a:solidFill>
                  <a:srgbClr val="0000FF"/>
                </a:solidFill>
              </a:rPr>
              <a:t>2</a:t>
            </a:r>
            <a:r>
              <a:rPr lang="ko-KR" altLang="en-US" sz="1400" dirty="0">
                <a:solidFill>
                  <a:srgbClr val="0000FF"/>
                </a:solidFill>
              </a:rPr>
              <a:t>로 전환하고 </a:t>
            </a:r>
            <a:r>
              <a:rPr lang="en-US" altLang="ko-KR" sz="1400" dirty="0">
                <a:solidFill>
                  <a:srgbClr val="0000FF"/>
                </a:solidFill>
              </a:rPr>
              <a:t>(s’=2) </a:t>
            </a:r>
            <a:r>
              <a:rPr lang="ko-KR" altLang="en-US" sz="1400" dirty="0">
                <a:solidFill>
                  <a:srgbClr val="0000FF"/>
                </a:solidFill>
              </a:rPr>
              <a:t>보상이</a:t>
            </a:r>
            <a:r>
              <a:rPr lang="en-US" altLang="ko-KR" sz="1400" dirty="0">
                <a:solidFill>
                  <a:srgbClr val="0000FF"/>
                </a:solidFill>
              </a:rPr>
              <a:t> 0</a:t>
            </a:r>
            <a:r>
              <a:rPr lang="ko-KR" altLang="en-US" sz="1400" dirty="0">
                <a:solidFill>
                  <a:srgbClr val="0000FF"/>
                </a:solidFill>
              </a:rPr>
              <a:t>일 </a:t>
            </a:r>
            <a:r>
              <a:rPr lang="en-US" altLang="ko-KR" sz="1400" dirty="0">
                <a:solidFill>
                  <a:srgbClr val="0000FF"/>
                </a:solidFill>
              </a:rPr>
              <a:t>(r=0)</a:t>
            </a:r>
            <a:r>
              <a:rPr lang="ko-KR" altLang="en-US" sz="1400" dirty="0">
                <a:solidFill>
                  <a:srgbClr val="0000FF"/>
                </a:solidFill>
              </a:rPr>
              <a:t> 확률이 </a:t>
            </a:r>
            <a:r>
              <a:rPr lang="en-US" altLang="ko-KR" sz="1400" dirty="0">
                <a:solidFill>
                  <a:srgbClr val="0000FF"/>
                </a:solidFill>
              </a:rPr>
              <a:t>1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5229200"/>
            <a:ext cx="6273700" cy="3895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467F89-1F8D-4753-8DC8-10402D42740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6145"/>
          <a:stretch/>
        </p:blipFill>
        <p:spPr>
          <a:xfrm>
            <a:off x="6300192" y="702"/>
            <a:ext cx="2843808" cy="20952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6713064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정책과 가치 함수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altLang="ko-KR" dirty="0"/>
              <a:t>9.1</a:t>
            </a:r>
            <a:r>
              <a:rPr lang="ko-KR" altLang="en-US" dirty="0"/>
              <a:t>절은 강화 학습이 풀어야 하는 문제를 설명</a:t>
            </a:r>
            <a:endParaRPr lang="en-US" altLang="ko-KR" dirty="0"/>
          </a:p>
          <a:p>
            <a:r>
              <a:rPr lang="ko-KR" altLang="en-US" dirty="0"/>
              <a:t>이제는 문제를 어떻게 풀 것인지에 대한 설명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085894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94415"/>
            <a:ext cx="8028384" cy="343420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강화 학습과 지도 학습의 비교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여러 측면에서 다름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/>
          <p:cNvSpPr txBox="1"/>
          <p:nvPr/>
        </p:nvSpPr>
        <p:spPr>
          <a:xfrm>
            <a:off x="3681334" y="1556792"/>
            <a:ext cx="4968553" cy="7313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당장은 손해가 나더라도 전체 과정에 걸쳐 누적 보상액을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최대화해야 함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예</a:t>
            </a:r>
            <a:r>
              <a:rPr lang="en-US" altLang="ko-KR" sz="1400" dirty="0">
                <a:solidFill>
                  <a:srgbClr val="0000FF"/>
                </a:solidFill>
              </a:rPr>
              <a:t>, </a:t>
            </a:r>
            <a:r>
              <a:rPr lang="ko-KR" altLang="en-US" sz="1400" dirty="0">
                <a:solidFill>
                  <a:srgbClr val="0000FF"/>
                </a:solidFill>
              </a:rPr>
              <a:t>바둑에서 작은 집을 희생하여 최종적으로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더 많은 집을 확보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</a:p>
        </p:txBody>
      </p:sp>
      <p:cxnSp>
        <p:nvCxnSpPr>
          <p:cNvPr id="6" name="직선 화살표 연결선 5"/>
          <p:cNvCxnSpPr/>
          <p:nvPr/>
        </p:nvCxnSpPr>
        <p:spPr>
          <a:xfrm>
            <a:off x="5292080" y="2282800"/>
            <a:ext cx="360040" cy="13321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67648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-36512" y="714812"/>
            <a:ext cx="8784976" cy="5688632"/>
          </a:xfrm>
        </p:spPr>
        <p:txBody>
          <a:bodyPr/>
          <a:lstStyle/>
          <a:p>
            <a:r>
              <a:rPr lang="ko-KR" altLang="en-US" dirty="0"/>
              <a:t>학습 알고리즘이 해야 할 일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‘</a:t>
            </a:r>
            <a:r>
              <a:rPr lang="ko-KR" altLang="en-US" dirty="0"/>
              <a:t>누적 보상</a:t>
            </a:r>
            <a:r>
              <a:rPr lang="en-US" altLang="ko-KR" dirty="0"/>
              <a:t>’</a:t>
            </a:r>
            <a:r>
              <a:rPr lang="ko-KR" altLang="en-US" dirty="0"/>
              <a:t>을 최대화하는 </a:t>
            </a:r>
            <a:r>
              <a:rPr lang="en-US" altLang="ko-KR" dirty="0"/>
              <a:t>‘</a:t>
            </a:r>
            <a:r>
              <a:rPr lang="ko-KR" altLang="en-US" dirty="0"/>
              <a:t>최적 정책</a:t>
            </a:r>
            <a:r>
              <a:rPr lang="en-US" altLang="ko-KR" dirty="0"/>
              <a:t>’</a:t>
            </a:r>
            <a:r>
              <a:rPr lang="ko-KR" altLang="en-US" dirty="0"/>
              <a:t>을 알아내야 함</a:t>
            </a:r>
            <a:endParaRPr lang="en-US" altLang="ko-KR" dirty="0"/>
          </a:p>
          <a:p>
            <a:r>
              <a:rPr lang="ko-KR" altLang="en-US" dirty="0"/>
              <a:t>최적 정책이란</a:t>
            </a:r>
            <a:r>
              <a:rPr lang="en-US" altLang="ko-KR" dirty="0"/>
              <a:t>?</a:t>
            </a:r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[</a:t>
            </a:r>
            <a:r>
              <a:rPr lang="ko-KR" altLang="en-US" dirty="0"/>
              <a:t>그림 </a:t>
            </a:r>
            <a:r>
              <a:rPr lang="en-US" altLang="ko-KR" dirty="0"/>
              <a:t>9-2]</a:t>
            </a:r>
            <a:r>
              <a:rPr lang="ko-KR" altLang="en-US" dirty="0"/>
              <a:t>의 다중 손잡이 </a:t>
            </a:r>
            <a:r>
              <a:rPr lang="ko-KR" altLang="en-US" dirty="0" err="1"/>
              <a:t>밴딧에서</a:t>
            </a:r>
            <a:r>
              <a:rPr lang="ko-KR" altLang="en-US" dirty="0"/>
              <a:t> 승률이 가장 높은 </a:t>
            </a:r>
            <a:r>
              <a:rPr lang="en-US" altLang="ko-KR" dirty="0"/>
              <a:t>4</a:t>
            </a:r>
            <a:r>
              <a:rPr lang="ko-KR" altLang="en-US" dirty="0"/>
              <a:t>번 손잡이를 당기는 정책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[</a:t>
            </a:r>
            <a:r>
              <a:rPr lang="ko-KR" altLang="en-US" dirty="0"/>
              <a:t>그림 </a:t>
            </a:r>
            <a:r>
              <a:rPr lang="en-US" altLang="ko-KR" dirty="0"/>
              <a:t>9-4]</a:t>
            </a:r>
            <a:r>
              <a:rPr lang="ko-KR" altLang="en-US" dirty="0"/>
              <a:t>의 </a:t>
            </a:r>
            <a:r>
              <a:rPr lang="en-US" altLang="ko-KR" dirty="0" err="1"/>
              <a:t>Fronzenlake</a:t>
            </a:r>
            <a:r>
              <a:rPr lang="ko-KR" altLang="en-US" dirty="0"/>
              <a:t>에서 상태 </a:t>
            </a:r>
            <a:r>
              <a:rPr lang="en-US" altLang="ko-KR" dirty="0"/>
              <a:t>4</a:t>
            </a:r>
            <a:r>
              <a:rPr lang="ko-KR" altLang="en-US" dirty="0"/>
              <a:t>에서 행동 </a:t>
            </a:r>
            <a:r>
              <a:rPr lang="en-US" altLang="ko-KR" dirty="0"/>
              <a:t>1</a:t>
            </a:r>
            <a:r>
              <a:rPr lang="ko-KR" altLang="en-US" dirty="0"/>
              <a:t>을 취해 안전한 길을 찾음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708920"/>
            <a:ext cx="7920880" cy="336601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3419981"/>
            <a:ext cx="5446921" cy="392499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D0F8236-244B-4F25-A553-14A5090753A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794" y="4077072"/>
            <a:ext cx="7498160" cy="24482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B2028F7-01E0-4CD2-83F0-7513BFCE4C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6377" y="836712"/>
            <a:ext cx="1572959" cy="1196752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554208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확률 분포로 표현되는 정책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2"/>
            <a:r>
              <a:rPr lang="en-US" altLang="ko-KR" dirty="0"/>
              <a:t>P(a=</a:t>
            </a:r>
            <a:r>
              <a:rPr lang="en-US" altLang="ko-KR" dirty="0" err="1"/>
              <a:t>i|s</a:t>
            </a:r>
            <a:r>
              <a:rPr lang="en-US" altLang="ko-KR" dirty="0"/>
              <a:t>=j)</a:t>
            </a:r>
            <a:r>
              <a:rPr lang="ko-KR" altLang="en-US" dirty="0"/>
              <a:t>는 상태 변수 </a:t>
            </a:r>
            <a:r>
              <a:rPr lang="en-US" altLang="ko-KR" dirty="0"/>
              <a:t>s</a:t>
            </a:r>
            <a:r>
              <a:rPr lang="ko-KR" altLang="en-US" dirty="0"/>
              <a:t>가 </a:t>
            </a:r>
            <a:r>
              <a:rPr lang="en-US" altLang="ko-KR" dirty="0"/>
              <a:t>j</a:t>
            </a:r>
            <a:r>
              <a:rPr lang="ko-KR" altLang="en-US" dirty="0"/>
              <a:t>라는 값일 때 행동 변수 </a:t>
            </a:r>
            <a:r>
              <a:rPr lang="en-US" altLang="ko-KR" dirty="0"/>
              <a:t>a</a:t>
            </a:r>
            <a:r>
              <a:rPr lang="ko-KR" altLang="en-US" dirty="0"/>
              <a:t>가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ko-KR" altLang="en-US" dirty="0"/>
              <a:t>라는 값을 취할 확률</a:t>
            </a: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608044"/>
            <a:ext cx="5381625" cy="47625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4986" y="2996952"/>
            <a:ext cx="7548089" cy="20882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E2938A77-3E5F-4E01-8C25-0AACBC9773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7744" y="5171365"/>
            <a:ext cx="2915816" cy="15718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6395983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최적 정책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6" y="692696"/>
            <a:ext cx="5936094" cy="476916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7B6A89A2-1543-465C-80DB-D378342005D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944" y="5058317"/>
            <a:ext cx="5832648" cy="190445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5330235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함수로 찾는 최적 정책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최적 정책을 찾는 학습 알고리즘의 필요성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en-US" altLang="ko-KR" dirty="0"/>
                  <a:t>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9-2]</a:t>
                </a:r>
                <a:r>
                  <a:rPr lang="ko-KR" altLang="en-US" dirty="0"/>
                  <a:t>에서는 최적 정책을 쉽게 찾았는데 문제가 단순하기 때문에 가능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실용적인 문제에서는 학습 알고리즘이 필요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가치 함수를 통해 최적 정책을 찾는 전략</a:t>
                </a:r>
                <a:r>
                  <a:rPr lang="en-US" altLang="ko-KR" dirty="0"/>
                  <a:t>)</a:t>
                </a:r>
              </a:p>
              <a:p>
                <a:r>
                  <a:rPr lang="ko-KR" altLang="en-US" dirty="0"/>
                  <a:t>가치 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정책의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품질을 평가하는 함수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학습 알고리즘이 해야 할 일은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를 최대화하는 최적 정책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  <m:r>
                      <a:rPr lang="ko-KR" altLang="en-US" i="1">
                        <a:latin typeface="Cambria Math" panose="02040503050406030204" pitchFamily="18" charset="0"/>
                      </a:rPr>
                      <m:t>를</m:t>
                    </m:r>
                  </m:oMath>
                </a14:m>
                <a:r>
                  <a:rPr lang="en-US" altLang="ko-KR" dirty="0"/>
                  <a:t> </a:t>
                </a:r>
                <a:r>
                  <a:rPr lang="ko-KR" altLang="en-US" dirty="0"/>
                  <a:t>찾기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(9.5)</a:t>
                </a:r>
                <a:r>
                  <a:rPr lang="ko-KR" altLang="en-US" dirty="0"/>
                  <a:t>는 할 일을 정의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이제부터 가치 함수를 계산하는 방법을 찾아야 함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230" y="3377430"/>
            <a:ext cx="3357736" cy="4122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230" y="4869160"/>
            <a:ext cx="3764506" cy="555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11869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함수로 찾는 최적 정책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-98750" y="836711"/>
            <a:ext cx="8784976" cy="5688632"/>
          </a:xfrm>
        </p:spPr>
        <p:txBody>
          <a:bodyPr/>
          <a:lstStyle/>
          <a:p>
            <a:r>
              <a:rPr lang="ko-KR" altLang="en-US" dirty="0"/>
              <a:t>가치 함수의 계산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(9.6)</a:t>
            </a:r>
            <a:r>
              <a:rPr lang="ko-KR" altLang="en-US" dirty="0"/>
              <a:t>은 가치 함수 계산을 위한 실마리 제공</a:t>
            </a:r>
            <a:endParaRPr lang="en-US" altLang="ko-KR" dirty="0"/>
          </a:p>
          <a:p>
            <a:pPr marL="447675" lvl="2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1844825"/>
            <a:ext cx="6768752" cy="4998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2402666"/>
            <a:ext cx="7181260" cy="375803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7B4ABF98-4708-4F4E-8C2A-3E0792A722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002" y="332656"/>
            <a:ext cx="4631219" cy="1512169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22056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함수로 찾는 최적 정책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268760"/>
            <a:ext cx="5852793" cy="552963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2D264FB-78A3-49FA-B8BD-C16C43999D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730818"/>
            <a:ext cx="6768752" cy="49982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1EBE24E-ABC2-4B7B-8529-33302D92AD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2280" y="1484784"/>
            <a:ext cx="1572959" cy="119675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CA72CAB-703D-40D3-B7D4-817FEF659A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255" y="4725144"/>
            <a:ext cx="3718717" cy="19447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8303074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함수로 찾는 최적 정책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200000"/>
                  </a:lnSpc>
                </a:pPr>
                <a:r>
                  <a:rPr lang="ko-KR" altLang="en-US" dirty="0"/>
                  <a:t>최적 정책을 찾는 전략</a:t>
                </a: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r>
                  <a:rPr lang="ko-KR" altLang="en-US" dirty="0"/>
                  <a:t>신경망 학습과 마찬가지로 </a:t>
                </a:r>
                <a:r>
                  <a:rPr lang="el-GR" altLang="ko-KR" dirty="0">
                    <a:ea typeface="맑은 고딕" panose="020B0503020000020004" pitchFamily="50" charset="-127"/>
                  </a:rPr>
                  <a:t>π</a:t>
                </a:r>
                <a:r>
                  <a:rPr lang="en-US" altLang="ko-KR" baseline="-25000" dirty="0">
                    <a:ea typeface="맑은 고딕" panose="020B0503020000020004" pitchFamily="50" charset="-127"/>
                  </a:rPr>
                  <a:t>1</a:t>
                </a:r>
                <a:r>
                  <a:rPr lang="ko-KR" altLang="en-US" dirty="0">
                    <a:ea typeface="맑은 고딕" panose="020B0503020000020004" pitchFamily="50" charset="-127"/>
                  </a:rPr>
                  <a:t>으로 초기화한 다음</a:t>
                </a:r>
                <a:r>
                  <a:rPr lang="en-US" altLang="ko-KR" dirty="0">
                    <a:ea typeface="맑은 고딕" panose="020B0503020000020004" pitchFamily="50" charset="-127"/>
                  </a:rPr>
                  <a:t>,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1</a:t>
                </a:r>
                <a:r>
                  <a:rPr lang="ko-KR" altLang="en-US" dirty="0"/>
                  <a:t>을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2</a:t>
                </a:r>
                <a:r>
                  <a:rPr lang="ko-KR" altLang="en-US" dirty="0"/>
                  <a:t>로 개선하고</a:t>
                </a:r>
                <a:r>
                  <a:rPr lang="en-US" altLang="ko-KR" dirty="0"/>
                  <a:t>,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2</a:t>
                </a:r>
                <a:r>
                  <a:rPr lang="ko-KR" altLang="en-US" dirty="0"/>
                  <a:t>를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3</a:t>
                </a:r>
                <a:r>
                  <a:rPr lang="ko-KR" altLang="en-US" dirty="0"/>
                  <a:t>로 개선하고</a:t>
                </a:r>
                <a:r>
                  <a:rPr lang="en-US" altLang="ko-KR" dirty="0"/>
                  <a:t>,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3</a:t>
                </a:r>
                <a:r>
                  <a:rPr lang="ko-KR" altLang="en-US" dirty="0"/>
                  <a:t>를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4</a:t>
                </a:r>
                <a:r>
                  <a:rPr lang="ko-KR" altLang="en-US" dirty="0"/>
                  <a:t>로 개선하고</a:t>
                </a:r>
                <a:r>
                  <a:rPr lang="en-US" altLang="ko-KR" dirty="0"/>
                  <a:t>, …, </a:t>
                </a:r>
                <a:r>
                  <a:rPr lang="ko-KR" altLang="en-US" dirty="0"/>
                  <a:t>결국 최적 정책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ko-KR" alt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ko-KR" altLang="en-US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</m:acc>
                  </m:oMath>
                </a14:m>
                <a:r>
                  <a:rPr lang="ko-KR" altLang="en-US" dirty="0" err="1"/>
                  <a:t>으로</a:t>
                </a:r>
                <a:r>
                  <a:rPr lang="ko-KR" altLang="en-US" dirty="0"/>
                  <a:t> 수렴</a:t>
                </a: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r>
                  <a:rPr lang="ko-KR" altLang="en-US" dirty="0"/>
                  <a:t>예</a:t>
                </a:r>
                <a:r>
                  <a:rPr lang="en-US" altLang="ko-KR" dirty="0"/>
                  <a:t>, 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9-3]</a:t>
                </a:r>
                <a:r>
                  <a:rPr lang="ko-KR" altLang="en-US" dirty="0"/>
                  <a:t>의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1</a:t>
                </a:r>
                <a:r>
                  <a:rPr lang="ko-KR" altLang="en-US" dirty="0"/>
                  <a:t>을 </a:t>
                </a:r>
                <a:r>
                  <a:rPr lang="el-GR" altLang="ko-KR" dirty="0"/>
                  <a:t>π</a:t>
                </a:r>
                <a:r>
                  <a:rPr lang="en-US" altLang="ko-KR" baseline="-25000" dirty="0"/>
                  <a:t>2</a:t>
                </a:r>
                <a:r>
                  <a:rPr lang="ko-KR" altLang="en-US" dirty="0"/>
                  <a:t>로 바꾸면 </a:t>
                </a: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  <a:p>
                <a:pPr lvl="2">
                  <a:lnSpc>
                    <a:spcPct val="200000"/>
                  </a:lnSpc>
                </a:pPr>
                <a:r>
                  <a:rPr lang="en-US" altLang="ko-KR" dirty="0"/>
                  <a:t>v</a:t>
                </a:r>
                <a:r>
                  <a:rPr lang="el-GR" altLang="ko-KR" baseline="-25000" dirty="0">
                    <a:ea typeface="맑은 고딕" panose="020B0503020000020004" pitchFamily="50" charset="-127"/>
                  </a:rPr>
                  <a:t>π</a:t>
                </a:r>
                <a:r>
                  <a:rPr lang="en-US" altLang="ko-KR" baseline="-25000" dirty="0">
                    <a:ea typeface="맑은 고딕" panose="020B0503020000020004" pitchFamily="50" charset="-127"/>
                  </a:rPr>
                  <a:t>2</a:t>
                </a:r>
                <a:r>
                  <a:rPr lang="en-US" altLang="ko-KR" dirty="0"/>
                  <a:t>(10)=1</a:t>
                </a:r>
                <a:r>
                  <a:rPr lang="ko-KR" altLang="en-US" dirty="0"/>
                  <a:t>로서 </a:t>
                </a:r>
                <a:r>
                  <a:rPr lang="en-US" altLang="ko-KR" dirty="0"/>
                  <a:t>v</a:t>
                </a:r>
                <a:r>
                  <a:rPr lang="el-GR" altLang="ko-KR" baseline="-25000" dirty="0"/>
                  <a:t>π</a:t>
                </a:r>
                <a:r>
                  <a:rPr lang="en-US" altLang="ko-KR" baseline="-25000" dirty="0"/>
                  <a:t>1</a:t>
                </a:r>
                <a:r>
                  <a:rPr lang="en-US" altLang="ko-KR" dirty="0"/>
                  <a:t>(10)=0.5</a:t>
                </a:r>
                <a:r>
                  <a:rPr lang="ko-KR" altLang="en-US" dirty="0"/>
                  <a:t>보다 좋음</a:t>
                </a:r>
                <a:endParaRPr lang="en-US" altLang="ko-KR" dirty="0"/>
              </a:p>
              <a:p>
                <a:pPr lvl="2">
                  <a:lnSpc>
                    <a:spcPct val="200000"/>
                  </a:lnSpc>
                </a:pPr>
                <a:endParaRPr lang="en-US" altLang="ko-KR" dirty="0"/>
              </a:p>
              <a:p>
                <a:pPr lvl="1">
                  <a:lnSpc>
                    <a:spcPct val="200000"/>
                  </a:lnSpc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3212976"/>
            <a:ext cx="4876800" cy="13049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1600" y="5085184"/>
            <a:ext cx="3400425" cy="3714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99F595B-CD90-47FF-9092-B6251A3BF6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656" y="3393608"/>
            <a:ext cx="4032448" cy="21088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4" name="화살표: 왼쪽으로 구부러짐 3">
            <a:extLst>
              <a:ext uri="{FF2B5EF4-FFF2-40B4-BE49-F238E27FC236}">
                <a16:creationId xmlns:a16="http://schemas.microsoft.com/office/drawing/2014/main" id="{8F2BF6C1-A69A-4228-8F36-8E88A85D1B02}"/>
              </a:ext>
            </a:extLst>
          </p:cNvPr>
          <p:cNvSpPr/>
          <p:nvPr/>
        </p:nvSpPr>
        <p:spPr>
          <a:xfrm>
            <a:off x="5724128" y="3429000"/>
            <a:ext cx="288032" cy="432048"/>
          </a:xfrm>
          <a:prstGeom prst="curvedLef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8062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Preview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ym typeface="Wingdings" panose="05000000000000000000" pitchFamily="2" charset="2"/>
              </a:rPr>
              <a:t>컴퓨터로 이런 방식의 학습을 할 수 있을까</a:t>
            </a:r>
            <a:r>
              <a:rPr lang="en-US" altLang="ko-KR" dirty="0">
                <a:sym typeface="Wingdings" panose="05000000000000000000" pitchFamily="2" charset="2"/>
              </a:rPr>
              <a:t>?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지금까지 공부한 지도 학습</a:t>
            </a:r>
            <a:r>
              <a:rPr lang="en-US" altLang="ko-KR" dirty="0"/>
              <a:t>(</a:t>
            </a:r>
            <a:r>
              <a:rPr lang="ko-KR" altLang="en-US" dirty="0"/>
              <a:t>다층 </a:t>
            </a:r>
            <a:r>
              <a:rPr lang="ko-KR" altLang="en-US" dirty="0" err="1"/>
              <a:t>퍼셉트론</a:t>
            </a:r>
            <a:r>
              <a:rPr lang="en-US" altLang="ko-KR" dirty="0"/>
              <a:t>, </a:t>
            </a:r>
            <a:r>
              <a:rPr lang="ko-KR" altLang="en-US" dirty="0" err="1"/>
              <a:t>컨볼루션</a:t>
            </a:r>
            <a:r>
              <a:rPr lang="en-US" altLang="ko-KR" dirty="0"/>
              <a:t> </a:t>
            </a:r>
            <a:r>
              <a:rPr lang="ko-KR" altLang="en-US" dirty="0"/>
              <a:t>신경망</a:t>
            </a:r>
            <a:r>
              <a:rPr lang="en-US" altLang="ko-KR" dirty="0"/>
              <a:t>, </a:t>
            </a:r>
            <a:r>
              <a:rPr lang="ko-KR" altLang="en-US" dirty="0"/>
              <a:t>순환 신경망</a:t>
            </a:r>
            <a:r>
              <a:rPr lang="en-US" altLang="ko-KR" dirty="0"/>
              <a:t>)</a:t>
            </a:r>
            <a:r>
              <a:rPr lang="ko-KR" altLang="en-US" dirty="0"/>
              <a:t>은 부적절함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강화 학습이 대안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강화 학습의 성공 사례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알파고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인간 성능을 능가하는 인공지능 비디오 게임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알파스타</a:t>
            </a:r>
            <a:r>
              <a:rPr lang="en-US" altLang="ko-KR" dirty="0"/>
              <a:t>(</a:t>
            </a:r>
            <a:r>
              <a:rPr lang="ko-KR" altLang="en-US" dirty="0"/>
              <a:t>인공지능 스타크래프트</a:t>
            </a:r>
            <a:r>
              <a:rPr lang="en-US" altLang="ko-KR" dirty="0"/>
              <a:t>)</a:t>
            </a:r>
          </a:p>
          <a:p>
            <a:pPr marL="0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53864468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계산을 위한 벨만 방정식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식 </a:t>
                </a:r>
                <a:r>
                  <a:rPr lang="en-US" altLang="ko-KR" dirty="0"/>
                  <a:t>(9.6) </a:t>
                </a:r>
                <a:r>
                  <a:rPr lang="ko-KR" altLang="en-US" dirty="0"/>
                  <a:t>계산의 어려움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예제 </a:t>
                </a:r>
                <a:r>
                  <a:rPr lang="en-US" altLang="ko-KR" dirty="0"/>
                  <a:t>9-3]</a:t>
                </a:r>
                <a:r>
                  <a:rPr lang="ko-KR" altLang="en-US" dirty="0"/>
                  <a:t>은 매우 작은 문제이므로 쉽게 계산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실제 세계에는 </a:t>
                </a:r>
                <a:r>
                  <a:rPr lang="en-US" altLang="ko-KR" dirty="0"/>
                  <a:t>1000*1000</a:t>
                </a:r>
                <a:r>
                  <a:rPr lang="ko-KR" altLang="en-US" dirty="0"/>
                  <a:t>과 같은 아주 큰 격자를 가진 </a:t>
                </a:r>
                <a:r>
                  <a:rPr lang="en-US" altLang="ko-KR" dirty="0" err="1"/>
                  <a:t>FozenLake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문제나 바둑과 같이 상태가 무한대에 가까운 문제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 </a:t>
                </a:r>
                <a:r>
                  <a:rPr lang="en-US" altLang="ko-KR" dirty="0"/>
                  <a:t>(9.6)</a:t>
                </a:r>
                <a:r>
                  <a:rPr lang="ko-KR" altLang="en-US" dirty="0"/>
                  <a:t>은 가치 함수를 계산하는 알고리즘을 설계하는데 쓸 중간 표현</a:t>
                </a:r>
                <a:endParaRPr lang="en-US" altLang="ko-KR" dirty="0"/>
              </a:p>
              <a:p>
                <a:pPr lvl="1"/>
                <a:endParaRPr lang="en-US" altLang="ko-KR" dirty="0"/>
              </a:p>
              <a:p>
                <a:r>
                  <a:rPr lang="ko-KR" altLang="en-US" dirty="0"/>
                  <a:t>벨만 기대 방정식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상태는 서로 밀접한 관련성을 가짐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예</a:t>
                </a:r>
                <a:r>
                  <a:rPr lang="en-US" altLang="ko-KR" dirty="0"/>
                  <a:t>) </a:t>
                </a:r>
                <a:r>
                  <a:rPr lang="en-US" altLang="ko-KR" dirty="0" err="1"/>
                  <a:t>FrozenLake</a:t>
                </a:r>
                <a:r>
                  <a:rPr lang="en-US" altLang="ko-KR" dirty="0"/>
                  <a:t>([</a:t>
                </a:r>
                <a:r>
                  <a:rPr lang="ko-KR" altLang="en-US" dirty="0"/>
                  <a:t>그림</a:t>
                </a:r>
                <a:r>
                  <a:rPr lang="en-US" altLang="ko-KR" dirty="0"/>
                  <a:t> 9-8])</a:t>
                </a:r>
                <a:r>
                  <a:rPr lang="ko-KR" altLang="en-US" dirty="0"/>
                  <a:t>의 경우 어떤 상태에서 이동할 수 있는 상태는 기껏 </a:t>
                </a:r>
                <a:r>
                  <a:rPr lang="en-US" altLang="ko-KR" dirty="0"/>
                  <a:t>4</a:t>
                </a:r>
                <a:r>
                  <a:rPr lang="ko-KR" altLang="en-US" dirty="0"/>
                  <a:t>개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이런 특성을 이용한 벨만 기대 방정식</a:t>
                </a:r>
                <a:r>
                  <a:rPr lang="en-US" altLang="ko-KR" baseline="-25000" dirty="0"/>
                  <a:t>Bellman expectation equation</a:t>
                </a:r>
              </a:p>
              <a:p>
                <a:pPr lvl="2"/>
                <a:r>
                  <a:rPr lang="ko-KR" altLang="en-US" dirty="0"/>
                  <a:t> 오른쪽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변에 자기 자신을 포함하는 </a:t>
                </a:r>
                <a:r>
                  <a:rPr lang="ko-KR" altLang="en-US" dirty="0" err="1"/>
                  <a:t>순환식</a:t>
                </a:r>
                <a:r>
                  <a:rPr lang="ko-KR" altLang="en-US" dirty="0"/>
                  <a:t> 형태</a:t>
                </a:r>
                <a:endParaRPr lang="en-US" altLang="ko-KR" dirty="0"/>
              </a:p>
              <a:p>
                <a:pPr lvl="2"/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𝒜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 상태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에서 취할 수 있는 행동의 집합</a:t>
                </a:r>
                <a:r>
                  <a:rPr lang="en-US" altLang="ko-KR" dirty="0"/>
                  <a:t>, P(</a:t>
                </a:r>
                <a:r>
                  <a:rPr lang="en-US" altLang="ko-KR" dirty="0" err="1"/>
                  <a:t>a|s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는 상태 </a:t>
                </a:r>
                <a:r>
                  <a:rPr lang="en-US" altLang="ko-KR" dirty="0"/>
                  <a:t>s</a:t>
                </a:r>
                <a:r>
                  <a:rPr lang="ko-KR" altLang="en-US" dirty="0"/>
                  <a:t>에서 행동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를 취할 확률</a:t>
                </a:r>
                <a:r>
                  <a:rPr lang="en-US" altLang="ko-KR" dirty="0"/>
                  <a:t>, r</a:t>
                </a:r>
                <a:r>
                  <a:rPr lang="ko-KR" altLang="en-US" dirty="0"/>
                  <a:t>은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상태</a:t>
                </a:r>
                <a:r>
                  <a:rPr lang="en-US" altLang="ko-KR" dirty="0"/>
                  <a:t> s</a:t>
                </a:r>
                <a:r>
                  <a:rPr lang="ko-KR" altLang="en-US" dirty="0"/>
                  <a:t>에서 행동 </a:t>
                </a:r>
                <a:r>
                  <a:rPr lang="en-US" altLang="ko-KR" dirty="0"/>
                  <a:t>a</a:t>
                </a:r>
                <a:r>
                  <a:rPr lang="ko-KR" altLang="en-US" dirty="0"/>
                  <a:t>를 취했을 때 받는 보상</a:t>
                </a:r>
                <a:r>
                  <a:rPr lang="en-US" altLang="ko-KR" dirty="0"/>
                  <a:t>, s’</a:t>
                </a:r>
                <a:r>
                  <a:rPr lang="ko-KR" altLang="en-US" dirty="0"/>
                  <a:t>는 상태</a:t>
                </a:r>
                <a:r>
                  <a:rPr lang="en-US" altLang="ko-KR" dirty="0"/>
                  <a:t> s</a:t>
                </a:r>
                <a:r>
                  <a:rPr lang="ko-KR" altLang="en-US" dirty="0"/>
                  <a:t>에서</a:t>
                </a:r>
                <a:r>
                  <a:rPr lang="en-US" altLang="ko-KR" dirty="0"/>
                  <a:t> a</a:t>
                </a:r>
                <a:r>
                  <a:rPr lang="ko-KR" altLang="en-US" dirty="0"/>
                  <a:t>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취했을 때 다음 상태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732" y="5661248"/>
            <a:ext cx="5824500" cy="51497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732240" y="5738713"/>
            <a:ext cx="1610746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벨만 기대 방정식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F244ACA-B3CC-413D-A2AC-1F57AFD81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1800" y="2721988"/>
            <a:ext cx="5616624" cy="41474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2957518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계산을 위한 벨만 방정식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908720"/>
            <a:ext cx="5024413" cy="57814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58F6379-CD88-4547-B299-67F0C0159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1960" y="2172021"/>
            <a:ext cx="4867015" cy="430315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8846529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계산을 위한 벨만 방정식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할인율을 적용한 누적 보상액</a:t>
                </a: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누적 보상액</a:t>
                </a:r>
                <a:r>
                  <a:rPr lang="en-US" altLang="ko-KR" baseline="-25000" dirty="0"/>
                  <a:t>accumulating reward</a:t>
                </a:r>
                <a:r>
                  <a:rPr lang="ko-KR" altLang="en-US" dirty="0"/>
                  <a:t>의 수학적 정의 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누적 보상액 </a:t>
                </a: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𝕣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ko-K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는 현재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순간</a:t>
                </a:r>
                <a:r>
                  <a:rPr lang="en-US" altLang="ko-KR" dirty="0"/>
                  <a:t> t</a:t>
                </a:r>
                <a:r>
                  <a:rPr lang="ko-KR" altLang="en-US" dirty="0"/>
                  <a:t>에서 시작하여 에피소드가 끝날 때까지 발생한 보상의 총합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ko-KR" altLang="en-US" dirty="0"/>
                  <a:t>는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할인율</a:t>
                </a:r>
                <a:r>
                  <a:rPr lang="en-US" altLang="ko-KR" baseline="-25000" dirty="0"/>
                  <a:t>discount rate</a:t>
                </a:r>
                <a:r>
                  <a:rPr lang="en-US" altLang="ko-KR" dirty="0"/>
                  <a:t>(</a:t>
                </a:r>
                <a:r>
                  <a:rPr lang="ko-KR" altLang="en-US" dirty="0"/>
                  <a:t>미래에 발생하는 보상의 가치를 일정 비율로 삭감하는 역할</a:t>
                </a:r>
                <a:r>
                  <a:rPr lang="en-US" altLang="ko-KR" dirty="0"/>
                  <a:t>)</a:t>
                </a:r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endParaRPr lang="en-US" altLang="ko-KR" dirty="0"/>
              </a:p>
              <a:p>
                <a:pPr marL="447675" lvl="2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할인율을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적용한 벨만 기대 방정식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앞으로 다룰 동적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프로그래밍</a:t>
                </a:r>
                <a:r>
                  <a:rPr lang="en-US" altLang="ko-KR" dirty="0"/>
                  <a:t>, </a:t>
                </a:r>
                <a:r>
                  <a:rPr lang="en-US" altLang="ko-KR" dirty="0" err="1"/>
                  <a:t>Sarsa</a:t>
                </a:r>
                <a:r>
                  <a:rPr lang="en-US" altLang="ko-KR" dirty="0"/>
                  <a:t>, Q </a:t>
                </a:r>
                <a:r>
                  <a:rPr lang="ko-KR" altLang="en-US" dirty="0"/>
                  <a:t>러닝은 식 </a:t>
                </a:r>
                <a:r>
                  <a:rPr lang="en-US" altLang="ko-KR" dirty="0"/>
                  <a:t>(9.9)</a:t>
                </a:r>
                <a:r>
                  <a:rPr lang="ko-KR" altLang="en-US" dirty="0"/>
                  <a:t>를 푸는 알고리즘 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3140968"/>
            <a:ext cx="6587455" cy="103362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3" y="5517232"/>
            <a:ext cx="6264696" cy="531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31617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9.2.4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함수 계산을 위한 벨만 방정식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상태 가치 함수와 행동 가치 함수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(9.9)</a:t>
            </a:r>
            <a:r>
              <a:rPr lang="ko-KR" altLang="en-US" dirty="0"/>
              <a:t>는 상태 가치 함수</a:t>
            </a:r>
            <a:r>
              <a:rPr lang="en-US" altLang="ko-KR" baseline="-25000" dirty="0"/>
              <a:t>state value function</a:t>
            </a:r>
            <a:r>
              <a:rPr lang="en-US" altLang="ko-KR" dirty="0"/>
              <a:t>(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의 함수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식 </a:t>
            </a:r>
            <a:r>
              <a:rPr lang="en-US" altLang="ko-KR" dirty="0"/>
              <a:t>(9.10)</a:t>
            </a:r>
            <a:r>
              <a:rPr lang="ko-KR" altLang="en-US" dirty="0"/>
              <a:t>은 행동 가치 함수</a:t>
            </a:r>
            <a:r>
              <a:rPr lang="en-US" altLang="ko-KR" baseline="-25000" dirty="0"/>
              <a:t>action value function</a:t>
            </a:r>
            <a:r>
              <a:rPr lang="en-US" altLang="ko-KR" dirty="0"/>
              <a:t>(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와 행동 </a:t>
            </a:r>
            <a:r>
              <a:rPr lang="en-US" altLang="ko-KR" dirty="0"/>
              <a:t>a</a:t>
            </a:r>
            <a:r>
              <a:rPr lang="ko-KR" altLang="en-US" dirty="0"/>
              <a:t>의 함수</a:t>
            </a:r>
            <a:r>
              <a:rPr lang="en-US" altLang="ko-KR" dirty="0"/>
              <a:t>)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780928"/>
            <a:ext cx="6669559" cy="52341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1A9BBF6-07F9-4E09-AC72-9CB711A18E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916832"/>
            <a:ext cx="5089383" cy="43204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23026E0-16F2-4CB4-B034-33A49AD38C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438299"/>
            <a:ext cx="4241279" cy="3275685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6B2AD79-A413-4136-9B69-17FDD2DD63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76774" y="3438299"/>
            <a:ext cx="4831729" cy="2699887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229835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동적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알고리즘 과목에서 배우는 동적 프로그래밍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문제를 가장 작은 단위까지 분해한 다음 가장 작은 문제부터 해결하기 시작하여 점점 큰 문제로 진행하는 상향식 문제해결 방법론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, </a:t>
            </a:r>
            <a:r>
              <a:rPr lang="ko-KR" altLang="en-US" dirty="0"/>
              <a:t>행렬 곱셈 순서 문제</a:t>
            </a:r>
            <a:r>
              <a:rPr lang="en-US" altLang="ko-KR" dirty="0"/>
              <a:t>: n</a:t>
            </a:r>
            <a:r>
              <a:rPr lang="ko-KR" altLang="en-US" dirty="0"/>
              <a:t>개 행렬을 곱할 때 어떤 순서로 곱해야 </a:t>
            </a:r>
            <a:r>
              <a:rPr lang="ko-KR" altLang="en-US" dirty="0" err="1"/>
              <a:t>연산량이</a:t>
            </a:r>
            <a:r>
              <a:rPr lang="ko-KR" altLang="en-US" dirty="0"/>
              <a:t> 가장 적은지 알아내는 문제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38576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정책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정책 반복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03</a:t>
            </a:r>
            <a:r>
              <a:rPr lang="ko-KR" altLang="en-US" dirty="0"/>
              <a:t>행이 가장 많은 시간 소요</a:t>
            </a:r>
            <a:endParaRPr lang="en-US" altLang="ko-KR" dirty="0"/>
          </a:p>
          <a:p>
            <a:pPr lvl="1"/>
            <a:r>
              <a:rPr lang="ko-KR" altLang="en-US" dirty="0"/>
              <a:t>계산 시간이 과도하여 잘 사용되지 않음</a:t>
            </a:r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567466"/>
            <a:ext cx="7496522" cy="222774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727706"/>
            <a:ext cx="7496522" cy="1365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53946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가치 반복 알고리즘</a:t>
            </a:r>
            <a:endParaRPr lang="en-US" altLang="ko-KR" dirty="0"/>
          </a:p>
          <a:p>
            <a:pPr lvl="1"/>
            <a:r>
              <a:rPr lang="ko-KR" altLang="en-US" dirty="0"/>
              <a:t>식 </a:t>
            </a:r>
            <a:r>
              <a:rPr lang="en-US" altLang="ko-KR" dirty="0"/>
              <a:t>(9.12)</a:t>
            </a:r>
            <a:r>
              <a:rPr lang="ko-KR" altLang="en-US" dirty="0"/>
              <a:t>의 벨만 최적 방정식을 이용함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동적 프로그래밍은 부트스트랩 방식</a:t>
            </a:r>
            <a:endParaRPr lang="en-US" altLang="ko-KR" dirty="0"/>
          </a:p>
          <a:p>
            <a:pPr lvl="2"/>
            <a:r>
              <a:rPr lang="ko-KR" altLang="en-US" dirty="0"/>
              <a:t>모든 상태가 부정확한 값으로 출발하여 이웃 상태와 정보를 주고받으며 점점 수렴해가는 방식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FrozenLake</a:t>
            </a:r>
            <a:r>
              <a:rPr lang="ko-KR" altLang="en-US" dirty="0"/>
              <a:t>에서는 목적지에 인접한 상태부터 </a:t>
            </a:r>
            <a:r>
              <a:rPr lang="ko-KR" altLang="en-US" dirty="0" err="1"/>
              <a:t>정확해져서</a:t>
            </a:r>
            <a:r>
              <a:rPr lang="ko-KR" altLang="en-US" dirty="0"/>
              <a:t> 점점 멀리 확산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9" y="2202976"/>
            <a:ext cx="6624735" cy="102450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881" y="3204663"/>
            <a:ext cx="6616423" cy="20633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628800"/>
            <a:ext cx="3744416" cy="459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31626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9.3.2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가치 반복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동적 프로그래밍의</a:t>
            </a:r>
            <a:r>
              <a:rPr lang="en-US" altLang="ko-KR" dirty="0"/>
              <a:t> </a:t>
            </a:r>
            <a:r>
              <a:rPr lang="ko-KR" altLang="en-US" dirty="0"/>
              <a:t>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마르코프</a:t>
            </a:r>
            <a:r>
              <a:rPr lang="ko-KR" altLang="en-US" dirty="0"/>
              <a:t> 결정 프로세스를 알아야만 적용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크기가 작은 문제에 국한하여 적용 가능</a:t>
            </a:r>
            <a:r>
              <a:rPr lang="en-US" altLang="ko-KR" dirty="0"/>
              <a:t>(</a:t>
            </a:r>
            <a:r>
              <a:rPr lang="ko-KR" altLang="en-US" dirty="0"/>
              <a:t>표를 사용하기 때문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306989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학습 기반 알고리즘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훈련 데이터를 활용한 </a:t>
            </a:r>
            <a:r>
              <a:rPr lang="en-US" altLang="ko-KR" dirty="0"/>
              <a:t>‘</a:t>
            </a:r>
            <a:r>
              <a:rPr lang="ko-KR" altLang="en-US" dirty="0"/>
              <a:t>학습</a:t>
            </a:r>
            <a:r>
              <a:rPr lang="en-US" altLang="ko-KR" dirty="0"/>
              <a:t>’</a:t>
            </a:r>
            <a:r>
              <a:rPr lang="ko-KR" altLang="en-US" dirty="0"/>
              <a:t> 기반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동적 프로그래밍은 상태 전이 확률을 완벽히 알아야만 적용 가능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상태 전이 확률이 없는 경우</a:t>
            </a:r>
            <a:r>
              <a:rPr lang="en-US" altLang="ko-KR" dirty="0"/>
              <a:t>, </a:t>
            </a:r>
            <a:r>
              <a:rPr lang="ko-KR" altLang="en-US" dirty="0"/>
              <a:t>환경을 시뮬레이션하여 데이터</a:t>
            </a:r>
            <a:r>
              <a:rPr lang="en-US" altLang="ko-KR" dirty="0"/>
              <a:t>, </a:t>
            </a:r>
            <a:r>
              <a:rPr lang="ko-KR" altLang="en-US" dirty="0"/>
              <a:t>즉 에피소드를 수집</a:t>
            </a:r>
            <a:endParaRPr lang="en-US" altLang="ko-KR" dirty="0"/>
          </a:p>
          <a:p>
            <a:pPr lvl="2"/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프로 기사가 둔 바둑 </a:t>
            </a:r>
            <a:r>
              <a:rPr lang="ko-KR" altLang="en-US" dirty="0" err="1"/>
              <a:t>기보</a:t>
            </a:r>
            <a:r>
              <a:rPr lang="ko-KR" altLang="en-US" dirty="0"/>
              <a:t> 또는 프로그램과 프로그램을 대결시키는 </a:t>
            </a:r>
            <a:r>
              <a:rPr lang="ko-KR" altLang="en-US" dirty="0" err="1"/>
              <a:t>셀프</a:t>
            </a:r>
            <a:r>
              <a:rPr lang="ko-KR" altLang="en-US" dirty="0"/>
              <a:t> 플레이로 데이터 수집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3573806"/>
            <a:ext cx="7894463" cy="3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71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몬테카를로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에피소드에서 데이터 수집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에피소드의 표현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en-US" altLang="ko-KR" dirty="0" err="1"/>
              <a:t>FrozenLake</a:t>
            </a:r>
            <a:r>
              <a:rPr lang="ko-KR" altLang="en-US" dirty="0"/>
              <a:t>에서 수집한 에피소드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상태를 중심으로 에피소드를 잘라 데이터 수집</a:t>
            </a:r>
            <a:endParaRPr lang="en-US" altLang="ko-KR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1" y="1846830"/>
            <a:ext cx="6243413" cy="4006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51" y="2852936"/>
            <a:ext cx="6315422" cy="77680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851" y="4211833"/>
            <a:ext cx="7107509" cy="207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0415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강화 학습의 원리와 응용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강화 학습의 성공 사례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이세돌을</a:t>
            </a:r>
            <a:r>
              <a:rPr lang="ko-KR" altLang="en-US" dirty="0"/>
              <a:t> 이긴 </a:t>
            </a:r>
            <a:r>
              <a:rPr lang="ko-KR" altLang="en-US" dirty="0" err="1"/>
              <a:t>알파고</a:t>
            </a:r>
            <a:r>
              <a:rPr lang="ko-KR" altLang="en-US" dirty="0"/>
              <a:t> 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스타크래프트 </a:t>
            </a:r>
            <a:r>
              <a:rPr lang="en-US" altLang="ko-KR" dirty="0"/>
              <a:t>0.2% </a:t>
            </a:r>
            <a:r>
              <a:rPr lang="ko-KR" altLang="en-US" dirty="0"/>
              <a:t>수준의 플레이어가 된 </a:t>
            </a:r>
            <a:r>
              <a:rPr lang="ko-KR" altLang="en-US" dirty="0" err="1"/>
              <a:t>알파스타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로봇이나 자율 </a:t>
            </a:r>
            <a:r>
              <a:rPr lang="ko-KR" altLang="en-US" dirty="0" err="1"/>
              <a:t>주행차</a:t>
            </a:r>
            <a:r>
              <a:rPr lang="ko-KR" altLang="en-US" dirty="0"/>
              <a:t> 제어 등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이 절에서는 실제 문제를 가지고 강화 학습 공부를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가장 단순한 문제인 다중 손잡이 </a:t>
            </a:r>
            <a:r>
              <a:rPr lang="ko-KR" altLang="en-US" dirty="0" err="1"/>
              <a:t>밴딧</a:t>
            </a:r>
            <a:r>
              <a:rPr lang="ko-KR" altLang="en-US" dirty="0"/>
              <a:t> 문제를 다룸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 err="1"/>
              <a:t>OpenAI</a:t>
            </a:r>
            <a:r>
              <a:rPr lang="en-US" altLang="ko-KR" dirty="0"/>
              <a:t> </a:t>
            </a:r>
            <a:r>
              <a:rPr lang="ko-KR" altLang="en-US" dirty="0"/>
              <a:t>재단이 제공하는 </a:t>
            </a:r>
            <a:r>
              <a:rPr lang="en-US" altLang="ko-KR" dirty="0"/>
              <a:t>gym </a:t>
            </a:r>
            <a:r>
              <a:rPr lang="ko-KR" altLang="en-US" dirty="0"/>
              <a:t>라이브러리 소개</a:t>
            </a:r>
            <a:r>
              <a:rPr lang="en-US" altLang="ko-KR" dirty="0"/>
              <a:t>(gym</a:t>
            </a:r>
            <a:r>
              <a:rPr lang="ko-KR" altLang="en-US" dirty="0"/>
              <a:t>은 다양한 문제를 제공</a:t>
            </a:r>
            <a:r>
              <a:rPr lang="en-US" altLang="ko-KR" dirty="0"/>
              <a:t>)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981285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9.4.1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몬테카를로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방법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데이터를 가지고 가치 함수를 계산하는 </a:t>
            </a:r>
            <a:r>
              <a:rPr lang="ko-KR" altLang="en-US" dirty="0" err="1"/>
              <a:t>몬테카를로</a:t>
            </a:r>
            <a:r>
              <a:rPr lang="ko-KR" altLang="en-US" dirty="0"/>
              <a:t> 방법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몬테카를로</a:t>
            </a:r>
            <a:r>
              <a:rPr lang="ko-KR" altLang="en-US" dirty="0"/>
              <a:t> 방법은 데이터를 활용하기 때문에 학습 기반인데</a:t>
            </a:r>
            <a:r>
              <a:rPr lang="en-US" altLang="ko-KR" dirty="0"/>
              <a:t>, </a:t>
            </a:r>
            <a:r>
              <a:rPr lang="ko-KR" altLang="en-US" dirty="0"/>
              <a:t>이웃 상태의 정보를 고려하지 않기 때문에 부트스트랩이 아님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동적 프로그래밍은 데이터를 활용하지 않기 때문에 학습 기반이 아닌데</a:t>
            </a:r>
            <a:r>
              <a:rPr lang="en-US" altLang="ko-KR" dirty="0"/>
              <a:t>, </a:t>
            </a:r>
            <a:r>
              <a:rPr lang="ko-KR" altLang="en-US" dirty="0"/>
              <a:t>이웃 상태를 고려하므로 부트스트랩 방식임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학습 방법과 부트스트랩의 장점을 결합하여 더 좋은 알고리즘을 만들 수 있을까</a:t>
            </a:r>
            <a:r>
              <a:rPr lang="en-US" altLang="ko-KR" dirty="0"/>
              <a:t>?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5775487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3019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 알고리즘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시간차 학습</a:t>
                </a:r>
                <a:r>
                  <a:rPr lang="en-US" altLang="ko-KR" baseline="-25000" dirty="0"/>
                  <a:t>time-difference(TD) learning</a:t>
                </a:r>
                <a:r>
                  <a:rPr lang="ko-KR" altLang="en-US" dirty="0"/>
                  <a:t>의 핵심 아이디어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식</a:t>
                </a:r>
                <a:r>
                  <a:rPr lang="en-US" altLang="ko-KR" dirty="0"/>
                  <a:t> (9.14)</a:t>
                </a:r>
                <a:r>
                  <a:rPr lang="ko-KR" altLang="en-US" dirty="0"/>
                  <a:t>에서는 </a:t>
                </a:r>
                <a:r>
                  <a:rPr lang="en-US" altLang="ko-KR" dirty="0"/>
                  <a:t>Z</a:t>
                </a:r>
                <a:r>
                  <a:rPr lang="ko-KR" altLang="en-US" dirty="0"/>
                  <a:t>에 있는 모든 샘플이 종료 순간 </a:t>
                </a:r>
                <a:r>
                  <a:rPr lang="en-US" altLang="ko-KR" dirty="0"/>
                  <a:t>T</a:t>
                </a:r>
                <a:r>
                  <a:rPr lang="ko-KR" altLang="en-US" dirty="0"/>
                  <a:t>까지 도달해야 함</a:t>
                </a:r>
                <a:r>
                  <a:rPr lang="en-US" altLang="ko-KR" dirty="0"/>
                  <a:t>. </a:t>
                </a:r>
                <a:r>
                  <a:rPr lang="ko-KR" altLang="en-US" dirty="0"/>
                  <a:t>종료 순간까지 가봐야 누적 보상액을 알 수 있기 때문</a:t>
                </a:r>
                <a:endParaRPr lang="en-US" altLang="ko-KR" dirty="0"/>
              </a:p>
              <a:p>
                <a:pPr lvl="1"/>
                <a:r>
                  <a:rPr lang="ko-KR" altLang="en-US" dirty="0"/>
                  <a:t>종료 순간까지 가보지 않고 단지 이웃 상태로 전환하여 가치 함수를 개선할 수는 없나</a:t>
                </a:r>
                <a:r>
                  <a:rPr lang="en-US" altLang="ko-KR" dirty="0"/>
                  <a:t>?</a:t>
                </a:r>
              </a:p>
              <a:p>
                <a:r>
                  <a:rPr lang="ko-KR" altLang="en-US" dirty="0"/>
                  <a:t>시간차 학습을 위한 공식 유도</a:t>
                </a:r>
                <a:endParaRPr lang="en-US" altLang="ko-KR" dirty="0"/>
              </a:p>
              <a:p>
                <a:pPr lvl="1"/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𝑒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로부터 </a:t>
                </a:r>
                <a:r>
                  <a:rPr lang="en-US" altLang="ko-KR" dirty="0"/>
                  <a:t>t </a:t>
                </a:r>
                <a:r>
                  <a:rPr lang="ko-KR" altLang="en-US" dirty="0"/>
                  <a:t>순간에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추출한 샘플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⋯</m:t>
                    </m:r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</m:sSub>
                      </m:e>
                    </m:d>
                  </m:oMath>
                </a14:m>
                <a:r>
                  <a:rPr lang="ko-KR" altLang="en-US" dirty="0"/>
                  <a:t>를 처리한다고 가정하고 식</a:t>
                </a:r>
                <a:r>
                  <a:rPr lang="en-US" altLang="ko-KR" dirty="0"/>
                  <a:t> (9.14)</a:t>
                </a:r>
                <a:r>
                  <a:rPr lang="ko-KR" altLang="en-US" dirty="0"/>
                  <a:t>를 다시 쓰면</a:t>
                </a:r>
                <a:r>
                  <a:rPr lang="en-US" altLang="ko-KR" dirty="0"/>
                  <a:t>,</a:t>
                </a:r>
              </a:p>
              <a:p>
                <a:pPr lvl="1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  <a:p>
                <a:pPr lvl="2"/>
                <a:r>
                  <a:rPr lang="en-US" altLang="ko-KR" dirty="0"/>
                  <a:t>z</a:t>
                </a:r>
                <a:r>
                  <a:rPr lang="ko-KR" altLang="en-US" dirty="0"/>
                  <a:t>가 </a:t>
                </a:r>
                <a:r>
                  <a:rPr lang="en-US" altLang="ko-KR" dirty="0"/>
                  <a:t>k</a:t>
                </a:r>
                <a:r>
                  <a:rPr lang="ko-KR" altLang="en-US" dirty="0"/>
                  <a:t>번째 추가된다면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lvl="2"/>
                <a:r>
                  <a:rPr lang="ko-KR" altLang="en-US" dirty="0"/>
                  <a:t>위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첨자를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제거하고 </a:t>
                </a:r>
                <a:r>
                  <a:rPr lang="en-US" altLang="ko-KR" dirty="0"/>
                  <a:t>1/k</a:t>
                </a:r>
                <a:r>
                  <a:rPr lang="ko-KR" altLang="en-US" dirty="0"/>
                  <a:t>를 </a:t>
                </a:r>
                <a:r>
                  <a:rPr lang="el-GR" altLang="ko-KR" dirty="0"/>
                  <a:t>ρ</a:t>
                </a:r>
                <a:r>
                  <a:rPr lang="ko-KR" altLang="en-US" dirty="0"/>
                  <a:t>로 대치하면</a:t>
                </a:r>
                <a:r>
                  <a:rPr lang="en-US" altLang="ko-KR" dirty="0"/>
                  <a:t>,</a:t>
                </a:r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5" y="3571118"/>
            <a:ext cx="2119684" cy="6516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5" y="4746443"/>
            <a:ext cx="6120680" cy="64951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585" y="5805264"/>
            <a:ext cx="3456384" cy="437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46889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7" y="2780928"/>
            <a:ext cx="5890619" cy="42024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7" y="1836790"/>
            <a:ext cx="5040559" cy="484519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 알고리즘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r>
                  <a:rPr lang="ko-KR" altLang="en-US" dirty="0"/>
                  <a:t>시간차 학습을 위한 공식 유도</a:t>
                </a:r>
                <a:r>
                  <a:rPr lang="en-US" altLang="ko-KR" dirty="0"/>
                  <a:t>(…</a:t>
                </a:r>
                <a:r>
                  <a:rPr lang="ko-KR" altLang="en-US" dirty="0"/>
                  <a:t>앞에서 계속</a:t>
                </a:r>
                <a:r>
                  <a:rPr lang="en-US" altLang="ko-KR" dirty="0"/>
                  <a:t>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𝕣</m:t>
                    </m:r>
                    <m:d>
                      <m:d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</m:d>
                  </m:oMath>
                </a14:m>
                <a:r>
                  <a:rPr lang="ko-KR" altLang="en-US" dirty="0"/>
                  <a:t>를 식</a:t>
                </a:r>
                <a:r>
                  <a:rPr lang="en-US" dirty="0"/>
                  <a:t> (9.9)</a:t>
                </a:r>
                <a:r>
                  <a:rPr lang="ko-KR" altLang="en-US" dirty="0"/>
                  <a:t>에 있는 항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𝛾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𝜋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ko-KR" altLang="en-US" dirty="0"/>
                  <a:t>로 대치하면</a:t>
                </a:r>
                <a:r>
                  <a:rPr lang="en-US" altLang="ko-KR" dirty="0"/>
                  <a:t>,</a:t>
                </a: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행동 가치 함수로 쓰면</a:t>
                </a:r>
                <a:r>
                  <a:rPr lang="en-US" altLang="ko-KR" dirty="0"/>
                  <a:t>,</a:t>
                </a:r>
              </a:p>
              <a:p>
                <a:pPr marL="266700" lvl="1" indent="0">
                  <a:lnSpc>
                    <a:spcPct val="150000"/>
                  </a:lnSpc>
                  <a:buNone/>
                </a:pPr>
                <a:endParaRPr lang="en-US" altLang="ko-KR" dirty="0"/>
              </a:p>
              <a:p>
                <a:pPr lvl="1">
                  <a:lnSpc>
                    <a:spcPct val="150000"/>
                  </a:lnSpc>
                </a:pPr>
                <a:r>
                  <a:rPr lang="ko-KR" altLang="en-US" dirty="0"/>
                  <a:t>시간차 학습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식 </a:t>
                </a:r>
                <a:r>
                  <a:rPr lang="en-US" altLang="ko-KR" dirty="0"/>
                  <a:t>(9.16)</a:t>
                </a:r>
                <a:r>
                  <a:rPr lang="ko-KR" altLang="en-US" dirty="0"/>
                  <a:t>과 식 </a:t>
                </a:r>
                <a:r>
                  <a:rPr lang="en-US" altLang="ko-KR" dirty="0"/>
                  <a:t>(9.17)</a:t>
                </a:r>
                <a:r>
                  <a:rPr lang="ko-KR" altLang="en-US" dirty="0"/>
                  <a:t>은 에피소드를 사용하므로 학습 기반이고 </a:t>
                </a:r>
                <a:r>
                  <a:rPr lang="en-US" altLang="ko-KR" dirty="0" err="1"/>
                  <a:t>s</a:t>
                </a:r>
                <a:r>
                  <a:rPr lang="en-US" altLang="ko-KR" baseline="-25000" dirty="0" err="1"/>
                  <a:t>t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s</a:t>
                </a:r>
                <a:r>
                  <a:rPr lang="en-US" altLang="ko-KR" baseline="-25000" dirty="0"/>
                  <a:t>t+1</a:t>
                </a:r>
                <a:r>
                  <a:rPr lang="ko-KR" altLang="en-US" dirty="0"/>
                  <a:t>이 같이 등장하므로 부트스트랩 방식임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ko-KR" altLang="en-US" dirty="0"/>
                  <a:t>학습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기반의 장점과 부트스트랩의 장점을 결합한 혁신적인 알고리즘</a:t>
                </a:r>
                <a:endParaRPr lang="en-US" altLang="ko-KR" dirty="0"/>
              </a:p>
              <a:p>
                <a:pPr lvl="2">
                  <a:lnSpc>
                    <a:spcPct val="150000"/>
                  </a:lnSpc>
                </a:pPr>
                <a:r>
                  <a:rPr lang="en-US" altLang="ko-KR" dirty="0" err="1"/>
                  <a:t>Sarsa</a:t>
                </a:r>
                <a:r>
                  <a:rPr lang="ko-KR" altLang="en-US" dirty="0"/>
                  <a:t>와 </a:t>
                </a:r>
                <a:r>
                  <a:rPr lang="en-US" altLang="ko-KR" dirty="0"/>
                  <a:t>Q </a:t>
                </a:r>
                <a:r>
                  <a:rPr lang="ko-KR" altLang="en-US" dirty="0"/>
                  <a:t>러닝의 두 가지 알고리즘이 있음</a:t>
                </a:r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4"/>
                <a:stretch>
                  <a:fillRect l="-62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516216" y="1066583"/>
            <a:ext cx="1728192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중요한 두 개의 식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4788024" y="1282607"/>
            <a:ext cx="1728192" cy="67564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화살표 연결선 9"/>
          <p:cNvCxnSpPr>
            <a:stCxn id="8" idx="1"/>
          </p:cNvCxnSpPr>
          <p:nvPr/>
        </p:nvCxnSpPr>
        <p:spPr>
          <a:xfrm flipH="1">
            <a:off x="5652120" y="1282607"/>
            <a:ext cx="864096" cy="1498321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F990641E-03B7-436A-A5C5-3D87EF810B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5609" y="591285"/>
            <a:ext cx="3456384" cy="43730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747286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 알고리즘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Sarsa</a:t>
            </a:r>
          </a:p>
          <a:p>
            <a:pPr lvl="1"/>
            <a:r>
              <a:rPr lang="en-US" altLang="ko-KR" dirty="0"/>
              <a:t>04, 06, 07</a:t>
            </a:r>
            <a:r>
              <a:rPr lang="ko-KR" altLang="en-US" dirty="0"/>
              <a:t>행이 </a:t>
            </a:r>
            <a:r>
              <a:rPr lang="en-US" altLang="ko-KR" dirty="0"/>
              <a:t>s-a-r-s’-a’ </a:t>
            </a:r>
            <a:r>
              <a:rPr lang="ko-KR" altLang="en-US" dirty="0"/>
              <a:t>고리를 만들고</a:t>
            </a:r>
            <a:r>
              <a:rPr lang="en-US" altLang="ko-KR" dirty="0"/>
              <a:t>, 08</a:t>
            </a:r>
            <a:r>
              <a:rPr lang="ko-KR" altLang="en-US" dirty="0"/>
              <a:t>행은 </a:t>
            </a:r>
            <a:r>
              <a:rPr lang="en-US" altLang="ko-KR" dirty="0" err="1"/>
              <a:t>sarsa</a:t>
            </a:r>
            <a:r>
              <a:rPr lang="ko-KR" altLang="en-US" dirty="0"/>
              <a:t> 고리를</a:t>
            </a:r>
            <a:r>
              <a:rPr lang="en-US" altLang="ko-KR" dirty="0"/>
              <a:t> </a:t>
            </a:r>
            <a:r>
              <a:rPr lang="ko-KR" altLang="en-US" dirty="0"/>
              <a:t>식 </a:t>
            </a:r>
            <a:r>
              <a:rPr lang="en-US" altLang="ko-KR" dirty="0"/>
              <a:t>(9.17)</a:t>
            </a:r>
            <a:r>
              <a:rPr lang="ko-KR" altLang="en-US" dirty="0"/>
              <a:t>에 대입하여 가치 함수를 개선함</a:t>
            </a:r>
            <a:endParaRPr lang="en-US" altLang="ko-KR" dirty="0"/>
          </a:p>
          <a:p>
            <a:pPr lvl="1"/>
            <a:r>
              <a:rPr lang="ko-KR" altLang="en-US" dirty="0"/>
              <a:t>켜진 정책</a:t>
            </a:r>
            <a:r>
              <a:rPr lang="en-US" altLang="ko-KR" baseline="-25000" dirty="0"/>
              <a:t>on-policy</a:t>
            </a:r>
            <a:r>
              <a:rPr lang="ko-KR" altLang="en-US" dirty="0"/>
              <a:t> 방식</a:t>
            </a:r>
            <a:r>
              <a:rPr lang="en-US" altLang="ko-KR" dirty="0"/>
              <a:t>(</a:t>
            </a:r>
            <a:r>
              <a:rPr lang="ko-KR" altLang="en-US" dirty="0"/>
              <a:t>행동 </a:t>
            </a:r>
            <a:r>
              <a:rPr lang="en-US" altLang="ko-KR" dirty="0"/>
              <a:t>a’</a:t>
            </a:r>
            <a:r>
              <a:rPr lang="ko-KR" altLang="en-US" dirty="0"/>
              <a:t>를 결정할 마땅한 방법이 없어 </a:t>
            </a:r>
            <a:r>
              <a:rPr lang="en-US" altLang="ko-KR" dirty="0"/>
              <a:t>07</a:t>
            </a:r>
            <a:r>
              <a:rPr lang="ko-KR" altLang="en-US" dirty="0"/>
              <a:t>행에서 현재 가치 함수 </a:t>
            </a:r>
            <a:r>
              <a:rPr lang="en-US" altLang="ko-KR" dirty="0"/>
              <a:t>q</a:t>
            </a:r>
            <a:r>
              <a:rPr lang="ko-KR" altLang="en-US" dirty="0"/>
              <a:t>에 의존</a:t>
            </a:r>
            <a:r>
              <a:rPr lang="en-US" altLang="ko-KR" dirty="0"/>
              <a:t>)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92896"/>
            <a:ext cx="5801391" cy="172819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535" y="4187797"/>
            <a:ext cx="5807432" cy="237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65113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9.4.2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시간차 학습 알고리즘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: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Sarsa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와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Q </a:t>
            </a:r>
            <a:r>
              <a:rPr lang="ko-KR" altLang="en-US" dirty="0"/>
              <a:t>러닝</a:t>
            </a:r>
            <a:endParaRPr lang="en-US" altLang="ko-KR" dirty="0"/>
          </a:p>
          <a:p>
            <a:pPr lvl="1"/>
            <a:r>
              <a:rPr lang="ko-KR" altLang="en-US" dirty="0"/>
              <a:t>가치</a:t>
            </a:r>
            <a:r>
              <a:rPr lang="en-US" altLang="ko-KR" dirty="0"/>
              <a:t> </a:t>
            </a:r>
            <a:r>
              <a:rPr lang="ko-KR" altLang="en-US" dirty="0"/>
              <a:t>함수 </a:t>
            </a:r>
            <a:r>
              <a:rPr lang="en-US" altLang="ko-KR" dirty="0"/>
              <a:t>q</a:t>
            </a:r>
            <a:r>
              <a:rPr lang="ko-KR" altLang="en-US" dirty="0"/>
              <a:t>에 의존하는 대신 </a:t>
            </a:r>
            <a:r>
              <a:rPr lang="en-US" altLang="ko-KR" dirty="0"/>
              <a:t>max </a:t>
            </a:r>
            <a:r>
              <a:rPr lang="ko-KR" altLang="en-US" dirty="0"/>
              <a:t>연산자를 사용함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r>
              <a:rPr lang="ko-KR" altLang="en-US" dirty="0"/>
              <a:t>꺼진 정책</a:t>
            </a:r>
            <a:r>
              <a:rPr lang="en-US" altLang="ko-KR" baseline="-25000" dirty="0"/>
              <a:t>on-policy</a:t>
            </a:r>
            <a:r>
              <a:rPr lang="ko-KR" altLang="en-US" dirty="0"/>
              <a:t> 방식</a:t>
            </a: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7" y="2708919"/>
            <a:ext cx="5859306" cy="302433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568" y="5730748"/>
            <a:ext cx="5859306" cy="76934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568" y="1628800"/>
            <a:ext cx="5616624" cy="488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9491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695" y="1316336"/>
            <a:ext cx="5536481" cy="5353024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FronzenLake</a:t>
            </a:r>
            <a:r>
              <a:rPr lang="en-US" altLang="ko-KR" dirty="0"/>
              <a:t> </a:t>
            </a:r>
            <a:r>
              <a:rPr lang="ko-KR" altLang="en-US" dirty="0"/>
              <a:t>문제에 </a:t>
            </a:r>
            <a:r>
              <a:rPr lang="en-US" altLang="ko-KR" dirty="0"/>
              <a:t>Q </a:t>
            </a:r>
            <a:r>
              <a:rPr lang="ko-KR" altLang="en-US" dirty="0"/>
              <a:t>러닝을 적용한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9-3]</a:t>
            </a:r>
          </a:p>
          <a:p>
            <a:pPr marL="266700" lvl="1" indent="0">
              <a:buNone/>
            </a:pPr>
            <a:endParaRPr lang="en-US" altLang="ko-KR" dirty="0"/>
          </a:p>
        </p:txBody>
      </p:sp>
      <p:sp>
        <p:nvSpPr>
          <p:cNvPr id="7" name="TextBox 6"/>
          <p:cNvSpPr txBox="1"/>
          <p:nvPr/>
        </p:nvSpPr>
        <p:spPr>
          <a:xfrm>
            <a:off x="2664126" y="1493867"/>
            <a:ext cx="2808312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gym</a:t>
            </a:r>
            <a:r>
              <a:rPr lang="ko-KR" altLang="en-US" sz="1400" dirty="0">
                <a:solidFill>
                  <a:srgbClr val="0000FF"/>
                </a:solidFill>
              </a:rPr>
              <a:t>을 에피소드 발생기로 사용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1814527" y="1772816"/>
            <a:ext cx="849599" cy="1912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528199" y="1782377"/>
            <a:ext cx="360040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상태의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개수</a:t>
            </a:r>
            <a:r>
              <a:rPr lang="en-US" altLang="ko-KR" sz="1400" dirty="0">
                <a:solidFill>
                  <a:srgbClr val="0000FF"/>
                </a:solidFill>
              </a:rPr>
              <a:t>*</a:t>
            </a:r>
            <a:r>
              <a:rPr lang="ko-KR" altLang="en-US" sz="1400" dirty="0">
                <a:solidFill>
                  <a:srgbClr val="0000FF"/>
                </a:solidFill>
              </a:rPr>
              <a:t>행동의 개수 크기의 배열 생성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2" name="직선 화살표 연결선 11"/>
          <p:cNvCxnSpPr/>
          <p:nvPr/>
        </p:nvCxnSpPr>
        <p:spPr>
          <a:xfrm flipH="1">
            <a:off x="4283968" y="2116609"/>
            <a:ext cx="288032" cy="36736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3619927" y="3892974"/>
            <a:ext cx="511256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상태 </a:t>
            </a:r>
            <a:r>
              <a:rPr lang="en-US" altLang="ko-KR" sz="1400" dirty="0">
                <a:solidFill>
                  <a:srgbClr val="0000FF"/>
                </a:solidFill>
              </a:rPr>
              <a:t>s</a:t>
            </a:r>
            <a:r>
              <a:rPr lang="ko-KR" altLang="en-US" sz="1400" dirty="0">
                <a:solidFill>
                  <a:srgbClr val="0000FF"/>
                </a:solidFill>
              </a:rPr>
              <a:t>에 대해 최대값을 갖는 행동을 모두 찾아 리스트에 저장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6" name="직선 화살표 연결선 15"/>
          <p:cNvCxnSpPr/>
          <p:nvPr/>
        </p:nvCxnSpPr>
        <p:spPr>
          <a:xfrm flipH="1">
            <a:off x="3387936" y="4149080"/>
            <a:ext cx="231991" cy="504056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4253631" y="4767918"/>
            <a:ext cx="1254473" cy="35706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식 </a:t>
            </a:r>
            <a:r>
              <a:rPr lang="en-US" altLang="ko-KR" sz="1400" dirty="0">
                <a:solidFill>
                  <a:srgbClr val="0000FF"/>
                </a:solidFill>
              </a:rPr>
              <a:t>(9.18) </a:t>
            </a:r>
            <a:r>
              <a:rPr lang="ko-KR" altLang="en-US" sz="1400" dirty="0">
                <a:solidFill>
                  <a:srgbClr val="0000FF"/>
                </a:solidFill>
              </a:rPr>
              <a:t>적용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20" name="직선 화살표 연결선 19"/>
          <p:cNvCxnSpPr/>
          <p:nvPr/>
        </p:nvCxnSpPr>
        <p:spPr>
          <a:xfrm flipH="1">
            <a:off x="4139952" y="5004956"/>
            <a:ext cx="144016" cy="15751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1135778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903145"/>
            <a:ext cx="4533131" cy="265236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035" y="3717032"/>
            <a:ext cx="5472608" cy="28477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771800" y="2761851"/>
            <a:ext cx="446449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9-3]</a:t>
            </a:r>
            <a:r>
              <a:rPr lang="ko-KR" altLang="en-US" sz="1400" dirty="0">
                <a:solidFill>
                  <a:srgbClr val="0000FF"/>
                </a:solidFill>
              </a:rPr>
              <a:t>의 실행 결과를 보기 좋게 새로 그리면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2987824" y="3119352"/>
            <a:ext cx="216024" cy="59768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851920" y="3123461"/>
            <a:ext cx="439248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프로그램 </a:t>
            </a:r>
            <a:r>
              <a:rPr lang="en-US" altLang="ko-KR" sz="1400" dirty="0">
                <a:solidFill>
                  <a:srgbClr val="0000FF"/>
                </a:solidFill>
              </a:rPr>
              <a:t>9-4]</a:t>
            </a:r>
            <a:r>
              <a:rPr lang="ko-KR" altLang="en-US" sz="1400" dirty="0">
                <a:solidFill>
                  <a:srgbClr val="0000FF"/>
                </a:solidFill>
              </a:rPr>
              <a:t>의 실행 결과를 보기 좋게 새로 그리면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5004048" y="3437474"/>
            <a:ext cx="141209" cy="27955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189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 적용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9-3]</a:t>
            </a:r>
            <a:r>
              <a:rPr lang="ko-KR" altLang="en-US" dirty="0"/>
              <a:t>은 탐사형으로 동작함</a:t>
            </a:r>
            <a:r>
              <a:rPr lang="en-US" altLang="ko-KR" dirty="0"/>
              <a:t>(</a:t>
            </a:r>
            <a:r>
              <a:rPr lang="ko-KR" altLang="en-US" dirty="0"/>
              <a:t>한 개 경로만 찾음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탐욕을 적용하여 </a:t>
            </a:r>
            <a:r>
              <a:rPr lang="ko-KR" altLang="en-US" dirty="0" err="1"/>
              <a:t>탐사형과</a:t>
            </a:r>
            <a:r>
              <a:rPr lang="ko-KR" altLang="en-US" dirty="0"/>
              <a:t> </a:t>
            </a:r>
            <a:r>
              <a:rPr lang="ko-KR" altLang="en-US" dirty="0" err="1"/>
              <a:t>탐험형의</a:t>
            </a:r>
            <a:r>
              <a:rPr lang="ko-KR" altLang="en-US" dirty="0"/>
              <a:t> 균형을 추구하는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9-4]</a:t>
            </a:r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2492896"/>
            <a:ext cx="6943665" cy="3742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02198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124744"/>
            <a:ext cx="8186353" cy="540465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9030" y="1878434"/>
            <a:ext cx="3312368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시간이 지남에 따라 </a:t>
            </a:r>
            <a:r>
              <a:rPr lang="ko-KR" altLang="en-US" sz="1400" dirty="0" err="1">
                <a:solidFill>
                  <a:srgbClr val="0000FF"/>
                </a:solidFill>
              </a:rPr>
              <a:t>탐험형</a:t>
            </a:r>
            <a:r>
              <a:rPr lang="ko-KR" altLang="en-US" sz="1400" dirty="0">
                <a:solidFill>
                  <a:srgbClr val="0000FF"/>
                </a:solidFill>
              </a:rPr>
              <a:t> 정도를 줄임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4355977" y="2132856"/>
            <a:ext cx="216023" cy="36206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189015" y="2755202"/>
            <a:ext cx="1274973" cy="3435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랜덤 정책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2843808" y="2926972"/>
            <a:ext cx="345207" cy="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26180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80728"/>
            <a:ext cx="8374331" cy="491068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419872" y="2708920"/>
            <a:ext cx="158417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그림 </a:t>
            </a:r>
            <a:r>
              <a:rPr lang="en-US" altLang="ko-KR" sz="1400" dirty="0">
                <a:solidFill>
                  <a:srgbClr val="0000FF"/>
                </a:solidFill>
              </a:rPr>
              <a:t>9-9(b)] </a:t>
            </a:r>
            <a:r>
              <a:rPr lang="ko-KR" altLang="en-US" sz="1400" dirty="0">
                <a:solidFill>
                  <a:srgbClr val="0000FF"/>
                </a:solidFill>
              </a:rPr>
              <a:t>참조 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032507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다중 손잡이 </a:t>
            </a:r>
            <a:r>
              <a:rPr lang="ko-KR" altLang="en-US" dirty="0" err="1"/>
              <a:t>밴딧</a:t>
            </a:r>
            <a:r>
              <a:rPr lang="ko-KR" altLang="en-US" dirty="0"/>
              <a:t> 문제</a:t>
            </a:r>
            <a:endParaRPr lang="en-US" altLang="ko-KR" dirty="0"/>
          </a:p>
          <a:p>
            <a:pPr lvl="1"/>
            <a:r>
              <a:rPr lang="en-US" altLang="ko-KR" dirty="0"/>
              <a:t>$1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넣고 여러 손잡이 중 하나를 골라 당기면 </a:t>
            </a:r>
            <a:r>
              <a:rPr lang="en-US" altLang="ko-KR" dirty="0"/>
              <a:t>$1</a:t>
            </a:r>
            <a:r>
              <a:rPr lang="ko-KR" altLang="en-US" dirty="0"/>
              <a:t>을 잃거나 땀</a:t>
            </a:r>
            <a:endParaRPr lang="en-US" altLang="ko-KR" dirty="0"/>
          </a:p>
          <a:p>
            <a:pPr lvl="1"/>
            <a:r>
              <a:rPr lang="ko-KR" altLang="en-US" dirty="0" err="1"/>
              <a:t>손잡이마다</a:t>
            </a:r>
            <a:r>
              <a:rPr lang="ko-KR" altLang="en-US" dirty="0"/>
              <a:t> 승률이 정해져 있는데 사용자는 확률을 모름</a:t>
            </a:r>
            <a:endParaRPr lang="en-US" altLang="ko-KR" dirty="0"/>
          </a:p>
          <a:p>
            <a:pPr lvl="1"/>
            <a:r>
              <a:rPr lang="ko-KR" altLang="en-US" dirty="0"/>
              <a:t>행동의 집합</a:t>
            </a:r>
            <a:r>
              <a:rPr lang="en-US" altLang="ko-KR" dirty="0"/>
              <a:t>={</a:t>
            </a:r>
            <a:r>
              <a:rPr lang="ko-KR" altLang="en-US" dirty="0"/>
              <a:t>손잡이</a:t>
            </a:r>
            <a:r>
              <a:rPr lang="en-US" altLang="ko-KR" dirty="0"/>
              <a:t>1, </a:t>
            </a:r>
            <a:r>
              <a:rPr lang="ko-KR" altLang="en-US" dirty="0"/>
              <a:t>손잡이</a:t>
            </a:r>
            <a:r>
              <a:rPr lang="en-US" altLang="ko-KR" dirty="0"/>
              <a:t>2, </a:t>
            </a:r>
            <a:r>
              <a:rPr lang="ko-KR" altLang="en-US" dirty="0"/>
              <a:t>손잡이</a:t>
            </a:r>
            <a:r>
              <a:rPr lang="en-US" altLang="ko-KR" dirty="0"/>
              <a:t>3, </a:t>
            </a:r>
            <a:r>
              <a:rPr lang="ko-KR" altLang="en-US" dirty="0"/>
              <a:t>손잡이</a:t>
            </a:r>
            <a:r>
              <a:rPr lang="en-US" altLang="ko-KR" dirty="0"/>
              <a:t>4, </a:t>
            </a:r>
            <a:r>
              <a:rPr lang="ko-KR" altLang="en-US" dirty="0"/>
              <a:t>손잡이</a:t>
            </a:r>
            <a:r>
              <a:rPr lang="en-US" altLang="ko-KR" dirty="0"/>
              <a:t>5}</a:t>
            </a:r>
          </a:p>
          <a:p>
            <a:pPr lvl="1"/>
            <a:r>
              <a:rPr lang="ko-KR" altLang="en-US" dirty="0"/>
              <a:t>보상의 집합</a:t>
            </a:r>
            <a:r>
              <a:rPr lang="en-US" altLang="ko-KR" dirty="0"/>
              <a:t>={-1,1}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pPr lvl="1"/>
            <a:r>
              <a:rPr lang="ko-KR" altLang="en-US" dirty="0"/>
              <a:t>행동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상태 변화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보상의 학습 사이클에서 </a:t>
            </a:r>
            <a:r>
              <a:rPr lang="ko-KR" altLang="en-US" dirty="0"/>
              <a:t>상태가 없는 단순한 문제</a:t>
            </a:r>
            <a:endParaRPr lang="en-US" altLang="ko-KR" dirty="0"/>
          </a:p>
          <a:p>
            <a:pPr lvl="2"/>
            <a:r>
              <a:rPr lang="ko-KR" altLang="en-US" dirty="0"/>
              <a:t>행동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보상 사이클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2852936"/>
            <a:ext cx="4001626" cy="2160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44768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9.4.3 Q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러닝 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참조표</a:t>
            </a:r>
            <a:r>
              <a:rPr lang="ko-KR" altLang="en-US" dirty="0"/>
              <a:t> 방식의 한계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상태 가치 함수를 표현하는 </a:t>
            </a:r>
            <a:r>
              <a:rPr lang="en-US" altLang="ko-KR" dirty="0"/>
              <a:t>v </a:t>
            </a:r>
            <a:r>
              <a:rPr lang="ko-KR" altLang="en-US" dirty="0"/>
              <a:t>또는 행동 가치 함수를 표현하는 </a:t>
            </a:r>
            <a:r>
              <a:rPr lang="en-US" altLang="ko-KR" dirty="0"/>
              <a:t>q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ko-KR" altLang="en-US" dirty="0"/>
              <a:t>각각</a:t>
            </a:r>
            <a:r>
              <a:rPr lang="en-US" altLang="ko-KR" dirty="0"/>
              <a:t> 1</a:t>
            </a:r>
            <a:r>
              <a:rPr lang="ko-KR" altLang="en-US" dirty="0"/>
              <a:t>차원과 </a:t>
            </a:r>
            <a:r>
              <a:rPr lang="en-US" altLang="ko-KR" dirty="0"/>
              <a:t>2</a:t>
            </a:r>
            <a:r>
              <a:rPr lang="ko-KR" altLang="en-US" dirty="0"/>
              <a:t>차원 배열</a:t>
            </a:r>
            <a:r>
              <a:rPr lang="en-US" altLang="ko-KR" dirty="0"/>
              <a:t>. </a:t>
            </a:r>
            <a:r>
              <a:rPr lang="ko-KR" altLang="en-US" dirty="0"/>
              <a:t>이것을 사용하는 알고리즘을 </a:t>
            </a:r>
            <a:r>
              <a:rPr lang="ko-KR" altLang="en-US" dirty="0" err="1"/>
              <a:t>참조표</a:t>
            </a:r>
            <a:r>
              <a:rPr lang="en-US" altLang="ko-KR" baseline="-25000" dirty="0"/>
              <a:t>lookup table</a:t>
            </a:r>
            <a:r>
              <a:rPr lang="ko-KR" altLang="en-US" baseline="-25000" dirty="0"/>
              <a:t> </a:t>
            </a:r>
            <a:r>
              <a:rPr lang="ko-KR" altLang="en-US" dirty="0"/>
              <a:t>방식이라 부름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상태의</a:t>
            </a:r>
            <a:r>
              <a:rPr lang="en-US" altLang="ko-KR" dirty="0"/>
              <a:t> </a:t>
            </a:r>
            <a:r>
              <a:rPr lang="ko-KR" altLang="en-US" dirty="0"/>
              <a:t>개수가 방대한 경우 </a:t>
            </a:r>
            <a:r>
              <a:rPr lang="ko-KR" altLang="en-US" dirty="0" err="1"/>
              <a:t>참조표</a:t>
            </a:r>
            <a:r>
              <a:rPr lang="ko-KR" altLang="en-US" dirty="0"/>
              <a:t> 방식은 </a:t>
            </a:r>
            <a:r>
              <a:rPr lang="ko-KR" altLang="en-US" dirty="0" err="1"/>
              <a:t>비현실적임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예</a:t>
            </a:r>
            <a:r>
              <a:rPr lang="en-US" altLang="ko-KR" dirty="0"/>
              <a:t>) </a:t>
            </a:r>
            <a:r>
              <a:rPr lang="ko-KR" altLang="en-US" dirty="0"/>
              <a:t>바둑 </a:t>
            </a:r>
            <a:r>
              <a:rPr lang="en-US" altLang="ko-KR" dirty="0"/>
              <a:t>3</a:t>
            </a:r>
            <a:r>
              <a:rPr lang="en-US" altLang="ko-KR" baseline="30000" dirty="0"/>
              <a:t>361</a:t>
            </a:r>
            <a:r>
              <a:rPr lang="en-US" altLang="ko-KR" dirty="0"/>
              <a:t>≒1.74*10</a:t>
            </a:r>
            <a:r>
              <a:rPr lang="en-US" altLang="ko-KR" baseline="30000" dirty="0"/>
              <a:t>172</a:t>
            </a:r>
            <a:r>
              <a:rPr lang="ko-KR" altLang="en-US" dirty="0"/>
              <a:t>개의 상태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916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 DQN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8640960" cy="5688632"/>
          </a:xfrm>
        </p:spPr>
        <p:txBody>
          <a:bodyPr/>
          <a:lstStyle/>
          <a:p>
            <a:r>
              <a:rPr lang="ko-KR" altLang="en-US" dirty="0" err="1"/>
              <a:t>참조표</a:t>
            </a:r>
            <a:r>
              <a:rPr lang="en-US" altLang="ko-KR" dirty="0"/>
              <a:t> </a:t>
            </a:r>
            <a:r>
              <a:rPr lang="ko-KR" altLang="en-US" dirty="0"/>
              <a:t>없이 가치 함수를 계산하는 방법은</a:t>
            </a:r>
            <a:r>
              <a:rPr lang="en-US" altLang="ko-KR" dirty="0"/>
              <a:t>?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신경망이 대안</a:t>
            </a:r>
            <a:r>
              <a:rPr lang="en-US" altLang="ko-KR" dirty="0"/>
              <a:t>(</a:t>
            </a:r>
            <a:r>
              <a:rPr lang="ko-KR" altLang="en-US" dirty="0"/>
              <a:t>신경망은 입력과 출력을 연결해주는 일종의 함수이므로 가치 함수를 표현할 수 있음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가장</a:t>
            </a:r>
            <a:r>
              <a:rPr lang="en-US" altLang="ko-KR" dirty="0"/>
              <a:t> </a:t>
            </a:r>
            <a:r>
              <a:rPr lang="ko-KR" altLang="en-US" dirty="0"/>
              <a:t>중요한 문제는 학습에 사용할 훈련 집합을 수집하는 방법을 찾는 것</a:t>
            </a:r>
            <a:r>
              <a:rPr lang="en-US" altLang="ko-KR" dirty="0"/>
              <a:t>(</a:t>
            </a:r>
            <a:r>
              <a:rPr lang="ko-KR" altLang="en-US" dirty="0"/>
              <a:t>강화 학습에서 </a:t>
            </a:r>
            <a:r>
              <a:rPr lang="en-US" altLang="ko-KR" dirty="0"/>
              <a:t>‘</a:t>
            </a:r>
            <a:r>
              <a:rPr lang="ko-KR" altLang="en-US" dirty="0"/>
              <a:t>특징 벡터</a:t>
            </a:r>
            <a:r>
              <a:rPr lang="en-US" altLang="ko-KR" dirty="0"/>
              <a:t>-</a:t>
            </a:r>
            <a:r>
              <a:rPr lang="ko-KR" altLang="en-US" dirty="0"/>
              <a:t>레이블</a:t>
            </a:r>
            <a:r>
              <a:rPr lang="en-US" altLang="ko-KR" dirty="0"/>
              <a:t>’</a:t>
            </a:r>
            <a:r>
              <a:rPr lang="ko-KR" altLang="en-US" dirty="0"/>
              <a:t>의 샘플 수집이 가능한가</a:t>
            </a:r>
            <a:r>
              <a:rPr lang="en-US" altLang="ko-KR" dirty="0"/>
              <a:t>? </a:t>
            </a:r>
            <a:r>
              <a:rPr lang="ko-KR" altLang="en-US" dirty="0"/>
              <a:t>레이블은 누가 어떻게 달아주나</a:t>
            </a:r>
            <a:r>
              <a:rPr lang="en-US" altLang="ko-KR" dirty="0"/>
              <a:t>?)</a:t>
            </a:r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므니</a:t>
            </a:r>
            <a:r>
              <a:rPr lang="ko-KR" altLang="en-US" dirty="0"/>
              <a:t> 등은 에피소드에서 샘플을 추출하고 레이블을 자동으로 달아주는 획기적인 알고리즘 개발</a:t>
            </a:r>
            <a:r>
              <a:rPr lang="en-US" altLang="ko-KR" dirty="0"/>
              <a:t>. </a:t>
            </a:r>
            <a:r>
              <a:rPr lang="ko-KR" altLang="en-US" dirty="0"/>
              <a:t>비디오 게임에 적용하여 사람 수준의 프로그램을 만듦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834850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DQN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>
          <a:xfrm>
            <a:off x="179512" y="908720"/>
            <a:ext cx="3744416" cy="5688632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DQN</a:t>
            </a:r>
          </a:p>
          <a:p>
            <a:pPr lvl="1"/>
            <a:r>
              <a:rPr lang="ko-KR" altLang="en-US" dirty="0" err="1"/>
              <a:t>딥러닝과</a:t>
            </a:r>
            <a:r>
              <a:rPr lang="en-US" altLang="ko-KR" dirty="0"/>
              <a:t> Q </a:t>
            </a:r>
            <a:r>
              <a:rPr lang="ko-KR" altLang="en-US" dirty="0"/>
              <a:t>러닝을 결합하여 뛰어난 성능을 달성하는 신경망 모델</a:t>
            </a:r>
            <a:endParaRPr lang="en-US" altLang="ko-KR" dirty="0"/>
          </a:p>
          <a:p>
            <a:pPr lvl="1"/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5-8]</a:t>
            </a:r>
            <a:r>
              <a:rPr lang="ko-KR" altLang="en-US" dirty="0"/>
              <a:t>의 깊은 다층 </a:t>
            </a:r>
            <a:r>
              <a:rPr lang="ko-KR" altLang="en-US" dirty="0" err="1"/>
              <a:t>퍼셉트론</a:t>
            </a:r>
            <a:r>
              <a:rPr lang="ko-KR" altLang="en-US" dirty="0"/>
              <a:t> 또는 </a:t>
            </a: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6-10]</a:t>
            </a:r>
            <a:r>
              <a:rPr lang="ko-KR" altLang="en-US" dirty="0"/>
              <a:t>의 </a:t>
            </a:r>
            <a:r>
              <a:rPr lang="ko-KR" altLang="en-US" dirty="0" err="1"/>
              <a:t>컨볼루션</a:t>
            </a:r>
            <a:r>
              <a:rPr lang="ko-KR" altLang="en-US" dirty="0"/>
              <a:t> 신경망에 </a:t>
            </a:r>
            <a:r>
              <a:rPr lang="en-US" altLang="ko-KR" dirty="0"/>
              <a:t>Q </a:t>
            </a:r>
            <a:r>
              <a:rPr lang="ko-KR" altLang="en-US" dirty="0"/>
              <a:t>러닝이</a:t>
            </a:r>
            <a:r>
              <a:rPr lang="en-US" altLang="ko-KR" dirty="0"/>
              <a:t> </a:t>
            </a:r>
            <a:r>
              <a:rPr lang="ko-KR" altLang="en-US" dirty="0"/>
              <a:t>사용하는 식 </a:t>
            </a:r>
            <a:r>
              <a:rPr lang="en-US" altLang="ko-KR" dirty="0"/>
              <a:t>(9.18)</a:t>
            </a:r>
            <a:r>
              <a:rPr lang="ko-KR" altLang="en-US" dirty="0"/>
              <a:t>을 결합</a:t>
            </a:r>
            <a:endParaRPr lang="en-US" altLang="ko-KR" dirty="0"/>
          </a:p>
          <a:p>
            <a:pPr lvl="1"/>
            <a:endParaRPr lang="en-US" altLang="ko-KR" dirty="0"/>
          </a:p>
          <a:p>
            <a:pPr>
              <a:lnSpc>
                <a:spcPct val="100000"/>
              </a:lnSpc>
            </a:pPr>
            <a:r>
              <a:rPr lang="ko-KR" altLang="en-US" dirty="0"/>
              <a:t>가치 함수를 추정해주는 신경망</a:t>
            </a:r>
            <a:r>
              <a:rPr lang="en-US" altLang="ko-KR" dirty="0"/>
              <a:t>([</a:t>
            </a:r>
            <a:r>
              <a:rPr lang="ko-KR" altLang="en-US" dirty="0"/>
              <a:t>그림 </a:t>
            </a:r>
            <a:r>
              <a:rPr lang="en-US" altLang="ko-KR" dirty="0"/>
              <a:t>9-10(a)]</a:t>
            </a:r>
          </a:p>
          <a:p>
            <a:pPr lvl="1"/>
            <a:r>
              <a:rPr lang="ko-KR" altLang="en-US" dirty="0"/>
              <a:t>입력은 상태 </a:t>
            </a:r>
            <a:r>
              <a:rPr lang="en-US" altLang="ko-KR" dirty="0"/>
              <a:t>s</a:t>
            </a:r>
            <a:r>
              <a:rPr lang="ko-KR" altLang="en-US" dirty="0"/>
              <a:t>이고 출력은 가치 함수의 값 </a:t>
            </a:r>
            <a:r>
              <a:rPr lang="en-US" altLang="ko-KR" dirty="0"/>
              <a:t>q(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최적의</a:t>
            </a:r>
            <a:r>
              <a:rPr lang="en-US" altLang="ko-KR" dirty="0"/>
              <a:t> </a:t>
            </a:r>
            <a:r>
              <a:rPr lang="ko-KR" altLang="en-US" dirty="0"/>
              <a:t>신경망이 있다면 모든 게임을 이길 수 있음</a:t>
            </a:r>
            <a:r>
              <a:rPr lang="en-US" altLang="ko-KR" dirty="0"/>
              <a:t>(</a:t>
            </a:r>
            <a:r>
              <a:rPr lang="ko-KR" altLang="en-US" dirty="0"/>
              <a:t>상태 </a:t>
            </a:r>
            <a:r>
              <a:rPr lang="en-US" altLang="ko-KR" dirty="0"/>
              <a:t>s</a:t>
            </a:r>
            <a:r>
              <a:rPr lang="ko-KR" altLang="en-US" dirty="0"/>
              <a:t>에서 </a:t>
            </a:r>
            <a:r>
              <a:rPr lang="en-US" altLang="ko-KR" dirty="0"/>
              <a:t>q(</a:t>
            </a:r>
            <a:r>
              <a:rPr lang="en-US" altLang="ko-KR" dirty="0" err="1"/>
              <a:t>s,a</a:t>
            </a:r>
            <a:r>
              <a:rPr lang="en-US" altLang="ko-KR" dirty="0"/>
              <a:t>)</a:t>
            </a:r>
            <a:r>
              <a:rPr lang="ko-KR" altLang="en-US" dirty="0"/>
              <a:t>를 계산하고</a:t>
            </a:r>
            <a:r>
              <a:rPr lang="en-US" altLang="ko-KR" dirty="0"/>
              <a:t> </a:t>
            </a:r>
            <a:r>
              <a:rPr lang="ko-KR" altLang="en-US" dirty="0"/>
              <a:t>가장 큰 값을 가진 </a:t>
            </a:r>
            <a:r>
              <a:rPr lang="en-US" altLang="ko-KR" dirty="0"/>
              <a:t>a</a:t>
            </a:r>
            <a:r>
              <a:rPr lang="ko-KR" altLang="en-US" dirty="0"/>
              <a:t>를</a:t>
            </a:r>
            <a:r>
              <a:rPr lang="en-US" altLang="ko-KR" dirty="0"/>
              <a:t> </a:t>
            </a:r>
            <a:r>
              <a:rPr lang="ko-KR" altLang="en-US" dirty="0"/>
              <a:t>선택하면</a:t>
            </a:r>
            <a:r>
              <a:rPr lang="en-US" altLang="ko-KR" dirty="0"/>
              <a:t> </a:t>
            </a:r>
            <a:r>
              <a:rPr lang="ko-KR" altLang="en-US" dirty="0"/>
              <a:t>됨</a:t>
            </a:r>
            <a:r>
              <a:rPr lang="en-US" altLang="ko-KR" dirty="0"/>
              <a:t>)</a:t>
            </a:r>
          </a:p>
          <a:p>
            <a:pPr lvl="1"/>
            <a:r>
              <a:rPr lang="ko-KR" altLang="en-US" dirty="0"/>
              <a:t>어떻게 이런 신경망을 만들까</a:t>
            </a:r>
            <a:r>
              <a:rPr lang="en-US" altLang="ko-KR" dirty="0"/>
              <a:t>?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5976" y="1340768"/>
            <a:ext cx="4278172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13736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DQN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원리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내용 개체 틀 2"/>
              <p:cNvSpPr>
                <a:spLocks noGrp="1"/>
              </p:cNvSpPr>
              <p:nvPr>
                <p:ph idx="10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</a:pPr>
                <a:r>
                  <a:rPr lang="ko-KR" altLang="en-US" dirty="0"/>
                  <a:t>훈련 집합 수집 방법</a:t>
                </a:r>
                <a:endParaRPr lang="en-US" altLang="ko-KR" dirty="0"/>
              </a:p>
              <a:p>
                <a:pPr lvl="1"/>
                <a:r>
                  <a:rPr lang="en-US" altLang="ko-KR" dirty="0"/>
                  <a:t>Q </a:t>
                </a:r>
                <a:r>
                  <a:rPr lang="ko-KR" altLang="en-US" dirty="0"/>
                  <a:t>러닝에서 생성되는 에피소드로부터 샘플을 수집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에피소드에서 </a:t>
                </a:r>
                <a:r>
                  <a:rPr lang="en-US" altLang="ko-KR" dirty="0"/>
                  <a:t>t </a:t>
                </a:r>
                <a:r>
                  <a:rPr lang="ko-KR" altLang="en-US" dirty="0"/>
                  <a:t>순간은 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i="1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𝑟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2"/>
                <a:r>
                  <a:rPr lang="ko-KR" altLang="en-US" dirty="0"/>
                  <a:t>식 </a:t>
                </a:r>
                <a:r>
                  <a:rPr lang="en-US" altLang="ko-KR" dirty="0"/>
                  <a:t>(9.18)</a:t>
                </a:r>
                <a:r>
                  <a:rPr lang="ko-KR" altLang="en-US" dirty="0"/>
                  <a:t>을 간결하게 다시 쓰면</a:t>
                </a:r>
                <a:r>
                  <a:rPr lang="en-US" altLang="ko-KR" dirty="0"/>
                  <a:t>,</a:t>
                </a:r>
              </a:p>
              <a:p>
                <a:pPr lvl="2"/>
                <a:endParaRPr lang="en-US" altLang="ko-KR" dirty="0"/>
              </a:p>
              <a:p>
                <a:pPr lvl="2"/>
                <a:endParaRPr lang="en-US" altLang="ko-KR" dirty="0"/>
              </a:p>
              <a:p>
                <a:pPr marL="447675" lvl="2" indent="0">
                  <a:buNone/>
                </a:pPr>
                <a:endParaRPr lang="en-US" altLang="ko-KR" dirty="0"/>
              </a:p>
              <a:p>
                <a:pPr lvl="1"/>
                <a:r>
                  <a:rPr lang="en-US" altLang="ko-KR" dirty="0"/>
                  <a:t>[</a:t>
                </a:r>
                <a:r>
                  <a:rPr lang="ko-KR" altLang="en-US" dirty="0"/>
                  <a:t>그림 </a:t>
                </a:r>
                <a:r>
                  <a:rPr lang="en-US" altLang="ko-KR" dirty="0"/>
                  <a:t>9-11]</a:t>
                </a:r>
                <a:r>
                  <a:rPr lang="ko-KR" altLang="en-US" dirty="0"/>
                  <a:t>은 신경망 입장에서 식 </a:t>
                </a:r>
                <a:r>
                  <a:rPr lang="en-US" altLang="ko-KR" dirty="0"/>
                  <a:t>(9.19)</a:t>
                </a:r>
                <a:r>
                  <a:rPr lang="ko-KR" altLang="en-US" dirty="0"/>
                  <a:t>를 해석</a:t>
                </a:r>
                <a:endParaRPr lang="en-US" altLang="ko-KR" dirty="0"/>
              </a:p>
              <a:p>
                <a:pPr lvl="2"/>
                <a:r>
                  <a:rPr lang="ko-KR" altLang="en-US" dirty="0"/>
                  <a:t>현재 </a:t>
                </a:r>
                <a:r>
                  <a:rPr lang="en-US" altLang="ko-KR" dirty="0"/>
                  <a:t>q(</a:t>
                </a:r>
                <a:r>
                  <a:rPr lang="en-US" altLang="ko-KR" dirty="0" err="1"/>
                  <a:t>s,a</a:t>
                </a:r>
                <a:r>
                  <a:rPr lang="en-US" altLang="ko-KR" dirty="0"/>
                  <a:t>)</a:t>
                </a:r>
                <a:r>
                  <a:rPr lang="ko-KR" altLang="en-US" dirty="0"/>
                  <a:t>를 신경망의 추정치</a:t>
                </a:r>
                <a:r>
                  <a:rPr lang="en-US" altLang="ko-KR" dirty="0"/>
                  <a:t>, </a:t>
                </a:r>
                <a:r>
                  <a:rPr lang="ko-KR" altLang="en-US" dirty="0"/>
                  <a:t>식 </a:t>
                </a:r>
                <a:r>
                  <a:rPr lang="en-US" altLang="ko-KR" dirty="0"/>
                  <a:t>(9.19)</a:t>
                </a:r>
                <a:r>
                  <a:rPr lang="ko-KR" altLang="en-US" dirty="0"/>
                  <a:t>의</a:t>
                </a:r>
                <a:r>
                  <a:rPr lang="en-US" altLang="ko-KR" dirty="0"/>
                  <a:t> </a:t>
                </a:r>
                <a:r>
                  <a:rPr lang="ko-KR" altLang="en-US" dirty="0"/>
                  <a:t>오른쪽 변을 레이블로 간주</a:t>
                </a:r>
                <a:endParaRPr lang="en-US" altLang="ko-KR" dirty="0"/>
              </a:p>
            </p:txBody>
          </p:sp>
        </mc:Choice>
        <mc:Fallback xmlns="">
          <p:sp>
            <p:nvSpPr>
              <p:cNvPr id="3" name="내용 개체 틀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0"/>
              </p:nvPr>
            </p:nvSpPr>
            <p:spPr>
              <a:blipFill>
                <a:blip r:embed="rId2"/>
                <a:stretch>
                  <a:fillRect l="-624" t="-53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2440085"/>
            <a:ext cx="5577433" cy="5376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4478956"/>
            <a:ext cx="6840760" cy="1827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0847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9.5.1 DQN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의 원리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/>
              <a:t>리플레이</a:t>
            </a:r>
            <a:r>
              <a:rPr lang="ko-KR" altLang="en-US" dirty="0"/>
              <a:t> 메모리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샘플 간의 상관 관계가 높은 문제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en-US" altLang="ko-KR" dirty="0"/>
              <a:t>t</a:t>
            </a:r>
            <a:r>
              <a:rPr lang="ko-KR" altLang="en-US" dirty="0"/>
              <a:t>가 </a:t>
            </a:r>
            <a:r>
              <a:rPr lang="en-US" altLang="ko-KR" dirty="0"/>
              <a:t>1</a:t>
            </a:r>
            <a:r>
              <a:rPr lang="ko-KR" altLang="en-US" dirty="0"/>
              <a:t>에서 </a:t>
            </a:r>
            <a:r>
              <a:rPr lang="en-US" altLang="ko-KR" dirty="0"/>
              <a:t>2</a:t>
            </a:r>
            <a:r>
              <a:rPr lang="ko-KR" altLang="en-US" dirty="0"/>
              <a:t>로</a:t>
            </a:r>
            <a:r>
              <a:rPr lang="en-US" altLang="ko-KR" dirty="0"/>
              <a:t>, 2</a:t>
            </a:r>
            <a:r>
              <a:rPr lang="ko-KR" altLang="en-US" dirty="0"/>
              <a:t>에서</a:t>
            </a:r>
            <a:r>
              <a:rPr lang="en-US" altLang="ko-KR" dirty="0"/>
              <a:t> 3</a:t>
            </a:r>
            <a:r>
              <a:rPr lang="ko-KR" altLang="en-US" dirty="0"/>
              <a:t>으로</a:t>
            </a:r>
            <a:r>
              <a:rPr lang="en-US" altLang="ko-KR" dirty="0"/>
              <a:t>, 3</a:t>
            </a:r>
            <a:r>
              <a:rPr lang="ko-KR" altLang="en-US" dirty="0"/>
              <a:t>에서 </a:t>
            </a:r>
            <a:r>
              <a:rPr lang="en-US" altLang="ko-KR" dirty="0"/>
              <a:t>4</a:t>
            </a:r>
            <a:r>
              <a:rPr lang="ko-KR" altLang="en-US" dirty="0"/>
              <a:t>로 </a:t>
            </a:r>
            <a:r>
              <a:rPr lang="en-US" altLang="ko-KR" dirty="0"/>
              <a:t>… </a:t>
            </a:r>
            <a:r>
              <a:rPr lang="ko-KR" altLang="en-US" dirty="0"/>
              <a:t>바뀔 때 샘플을 수집하므로 샘플이 유사한 문제 발생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 err="1"/>
              <a:t>리플레이</a:t>
            </a:r>
            <a:r>
              <a:rPr lang="ko-KR" altLang="en-US" dirty="0"/>
              <a:t> 메모리로 해결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추출한 샘플로 바로 학습하는 대신 </a:t>
            </a:r>
            <a:r>
              <a:rPr lang="ko-KR" altLang="en-US" dirty="0" err="1"/>
              <a:t>리플레이</a:t>
            </a:r>
            <a:r>
              <a:rPr lang="ko-KR" altLang="en-US" dirty="0"/>
              <a:t> 메모리에 저장해 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실제 학습은 </a:t>
            </a:r>
            <a:r>
              <a:rPr lang="ko-KR" altLang="en-US" dirty="0" err="1"/>
              <a:t>리플레이</a:t>
            </a:r>
            <a:r>
              <a:rPr lang="ko-KR" altLang="en-US" dirty="0"/>
              <a:t> 메모리에서 </a:t>
            </a:r>
            <a:r>
              <a:rPr lang="ko-KR" altLang="en-US" dirty="0" err="1"/>
              <a:t>램덤하게</a:t>
            </a:r>
            <a:r>
              <a:rPr lang="ko-KR" altLang="en-US" dirty="0"/>
              <a:t> 샘플을 추출하여 </a:t>
            </a:r>
            <a:r>
              <a:rPr lang="ko-KR" altLang="en-US" dirty="0" err="1"/>
              <a:t>미니배치를</a:t>
            </a:r>
            <a:r>
              <a:rPr lang="ko-KR" altLang="en-US" dirty="0"/>
              <a:t> 구성하여 수행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리플레이</a:t>
            </a:r>
            <a:r>
              <a:rPr lang="ko-KR" altLang="en-US" dirty="0"/>
              <a:t> 메모리가 꽉 차면 가장 오래된 것을 삭제하고 추가 </a:t>
            </a:r>
            <a:r>
              <a:rPr lang="en-US" altLang="ko-KR" dirty="0">
                <a:sym typeface="Wingdings" panose="05000000000000000000" pitchFamily="2" charset="2"/>
              </a:rPr>
              <a:t> </a:t>
            </a:r>
            <a:r>
              <a:rPr lang="ko-KR" altLang="en-US" dirty="0">
                <a:sym typeface="Wingdings" panose="05000000000000000000" pitchFamily="2" charset="2"/>
              </a:rPr>
              <a:t>큐로 구현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1798344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9.5.2 </a:t>
            </a:r>
            <a:r>
              <a:rPr lang="en-US" altLang="ko-KR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CartPole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문제</a:t>
            </a:r>
            <a:endParaRPr lang="en-US" altLang="ko-KR" dirty="0"/>
          </a:p>
          <a:p>
            <a:pPr lvl="1"/>
            <a:r>
              <a:rPr lang="ko-KR" altLang="en-US" dirty="0"/>
              <a:t>수레를 좌우로 이동하여 수직 막대를 오래 유지하는 게임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2"/>
            <a:r>
              <a:rPr lang="en-US" altLang="ko-KR" dirty="0"/>
              <a:t>CartPole-v0</a:t>
            </a:r>
            <a:r>
              <a:rPr lang="ko-KR" altLang="en-US" dirty="0"/>
              <a:t>는 </a:t>
            </a:r>
            <a:r>
              <a:rPr lang="en-US" altLang="ko-KR" dirty="0"/>
              <a:t>200 </a:t>
            </a:r>
            <a:r>
              <a:rPr lang="ko-KR" altLang="en-US" dirty="0" err="1"/>
              <a:t>단위시간을</a:t>
            </a:r>
            <a:r>
              <a:rPr lang="ko-KR" altLang="en-US" dirty="0"/>
              <a:t> 넘기면 이김</a:t>
            </a:r>
            <a:r>
              <a:rPr lang="en-US" altLang="ko-KR" dirty="0"/>
              <a:t>. </a:t>
            </a:r>
            <a:r>
              <a:rPr lang="ko-KR" altLang="en-US" dirty="0" err="1"/>
              <a:t>단위시간을</a:t>
            </a:r>
            <a:r>
              <a:rPr lang="ko-KR" altLang="en-US" dirty="0"/>
              <a:t> 넘길 때마다 보상 </a:t>
            </a:r>
            <a:r>
              <a:rPr lang="en-US" altLang="ko-KR" dirty="0"/>
              <a:t>1</a:t>
            </a:r>
            <a:r>
              <a:rPr lang="ko-KR" altLang="en-US" dirty="0"/>
              <a:t>을 받음</a:t>
            </a:r>
            <a:endParaRPr lang="en-US" altLang="ko-KR" dirty="0"/>
          </a:p>
          <a:p>
            <a:pPr lvl="2"/>
            <a:r>
              <a:rPr lang="ko-KR" altLang="en-US" dirty="0"/>
              <a:t>막대가 </a:t>
            </a:r>
            <a:r>
              <a:rPr lang="en-US" altLang="ko-KR" dirty="0"/>
              <a:t>12</a:t>
            </a:r>
            <a:r>
              <a:rPr lang="ko-KR" altLang="en-US" dirty="0"/>
              <a:t>도를 넘거나 위치가 </a:t>
            </a:r>
            <a:r>
              <a:rPr lang="en-US" altLang="ko-KR" dirty="0"/>
              <a:t>2.4</a:t>
            </a:r>
            <a:r>
              <a:rPr lang="ko-KR" altLang="en-US" dirty="0"/>
              <a:t>를 넘으면 실패로 간주하고 에피소드가 끝남</a:t>
            </a:r>
            <a:endParaRPr lang="en-US" altLang="ko-KR" dirty="0"/>
          </a:p>
          <a:p>
            <a:pPr lvl="2"/>
            <a:r>
              <a:rPr lang="en-US" altLang="ko-KR" dirty="0"/>
              <a:t>reset</a:t>
            </a:r>
            <a:r>
              <a:rPr lang="ko-KR" altLang="en-US" dirty="0"/>
              <a:t>하면 </a:t>
            </a:r>
            <a:r>
              <a:rPr lang="en-US" altLang="ko-KR" dirty="0"/>
              <a:t>[-0.05,0.05] </a:t>
            </a:r>
            <a:r>
              <a:rPr lang="ko-KR" altLang="en-US" dirty="0"/>
              <a:t>사이에서</a:t>
            </a:r>
            <a:r>
              <a:rPr lang="en-US" altLang="ko-KR" dirty="0"/>
              <a:t> </a:t>
            </a:r>
            <a:r>
              <a:rPr lang="ko-KR" altLang="en-US" dirty="0"/>
              <a:t>초기 위치를 잡고 시작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n-US" altLang="ko-KR" dirty="0"/>
              <a:t>[</a:t>
            </a:r>
            <a:r>
              <a:rPr lang="ko-KR" altLang="en-US" dirty="0"/>
              <a:t>그림 </a:t>
            </a:r>
            <a:r>
              <a:rPr lang="en-US" altLang="ko-KR" dirty="0"/>
              <a:t>9-10(a)]</a:t>
            </a:r>
            <a:r>
              <a:rPr lang="ko-KR" altLang="en-US" dirty="0"/>
              <a:t>는</a:t>
            </a:r>
            <a:r>
              <a:rPr lang="en-US" altLang="ko-KR" dirty="0"/>
              <a:t> </a:t>
            </a:r>
            <a:r>
              <a:rPr lang="en-US" altLang="ko-KR" dirty="0" err="1"/>
              <a:t>CartPole</a:t>
            </a:r>
            <a:r>
              <a:rPr lang="en-US" altLang="ko-KR" dirty="0"/>
              <a:t> </a:t>
            </a:r>
            <a:r>
              <a:rPr lang="ko-KR" altLang="en-US" dirty="0"/>
              <a:t>문제를 위한 신경망 구조</a:t>
            </a:r>
            <a:endParaRPr lang="en-US" altLang="ko-KR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3786781"/>
            <a:ext cx="3096344" cy="27426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1628800"/>
            <a:ext cx="5760640" cy="617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26332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altLang="ko-KR" dirty="0"/>
              <a:t>DQN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ko-KR" altLang="en-US" dirty="0"/>
              <a:t>학습하는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9-5]</a:t>
            </a:r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962" y="1484784"/>
            <a:ext cx="7750075" cy="4966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62829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980728"/>
            <a:ext cx="5926485" cy="56821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6016" y="808276"/>
            <a:ext cx="338437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입력 벡터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식 </a:t>
            </a:r>
            <a:r>
              <a:rPr lang="en-US" altLang="ko-KR" sz="1400" dirty="0">
                <a:solidFill>
                  <a:srgbClr val="0000FF"/>
                </a:solidFill>
              </a:rPr>
              <a:t>(9.20)</a:t>
            </a:r>
            <a:r>
              <a:rPr lang="ko-KR" altLang="en-US" sz="1400" dirty="0">
                <a:solidFill>
                  <a:srgbClr val="0000FF"/>
                </a:solidFill>
              </a:rPr>
              <a:t>를 보면 </a:t>
            </a:r>
            <a:r>
              <a:rPr lang="en-US" altLang="ko-KR" sz="1400" dirty="0">
                <a:solidFill>
                  <a:srgbClr val="0000FF"/>
                </a:solidFill>
              </a:rPr>
              <a:t>4</a:t>
            </a:r>
            <a:r>
              <a:rPr lang="ko-KR" altLang="en-US" sz="1400" dirty="0">
                <a:solidFill>
                  <a:srgbClr val="0000FF"/>
                </a:solidFill>
              </a:rPr>
              <a:t>개의 요소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4669180" y="1130446"/>
            <a:ext cx="165845" cy="446901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07504" y="1412776"/>
            <a:ext cx="1872849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[</a:t>
            </a:r>
            <a:r>
              <a:rPr lang="ko-KR" altLang="en-US" sz="1400" dirty="0">
                <a:solidFill>
                  <a:srgbClr val="0000FF"/>
                </a:solidFill>
              </a:rPr>
              <a:t>그림 </a:t>
            </a:r>
            <a:r>
              <a:rPr lang="en-US" altLang="ko-KR" sz="1400" dirty="0">
                <a:solidFill>
                  <a:srgbClr val="0000FF"/>
                </a:solidFill>
              </a:rPr>
              <a:t>9-10(a)]</a:t>
            </a:r>
            <a:r>
              <a:rPr lang="ko-KR" altLang="en-US" sz="1400" dirty="0">
                <a:solidFill>
                  <a:srgbClr val="0000FF"/>
                </a:solidFill>
              </a:rPr>
              <a:t>에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해당하는 신경망 설계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37882" y="1021898"/>
            <a:ext cx="987905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출력 벡터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3563888" y="1340769"/>
            <a:ext cx="165846" cy="648071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5374544" y="1188951"/>
            <a:ext cx="324036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누적 보상을 출력하기 위해 </a:t>
            </a:r>
            <a:r>
              <a:rPr lang="en-US" altLang="ko-KR" sz="1400" dirty="0">
                <a:solidFill>
                  <a:srgbClr val="0000FF"/>
                </a:solidFill>
              </a:rPr>
              <a:t>linear </a:t>
            </a:r>
            <a:r>
              <a:rPr lang="ko-KR" altLang="en-US" sz="1400" dirty="0">
                <a:solidFill>
                  <a:srgbClr val="0000FF"/>
                </a:solidFill>
              </a:rPr>
              <a:t>사용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>
            <a:off x="5313270" y="1513669"/>
            <a:ext cx="174735" cy="46071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V="1">
            <a:off x="1547664" y="1340769"/>
            <a:ext cx="216024" cy="229004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94380" y="2956383"/>
            <a:ext cx="1872849" cy="57606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DQN</a:t>
            </a:r>
            <a:r>
              <a:rPr lang="ko-KR" altLang="en-US" sz="1400" dirty="0">
                <a:solidFill>
                  <a:srgbClr val="0000FF"/>
                </a:solidFill>
              </a:rPr>
              <a:t>의 핵심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아이디어를 코딩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24" name="직선 화살표 연결선 23"/>
          <p:cNvCxnSpPr/>
          <p:nvPr/>
        </p:nvCxnSpPr>
        <p:spPr>
          <a:xfrm flipV="1">
            <a:off x="1331640" y="3068961"/>
            <a:ext cx="360040" cy="144015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6198439" y="2389956"/>
            <a:ext cx="2897650" cy="142440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29~34</a:t>
            </a:r>
            <a:r>
              <a:rPr lang="ko-KR" altLang="en-US" sz="1400" dirty="0">
                <a:solidFill>
                  <a:srgbClr val="0000FF"/>
                </a:solidFill>
              </a:rPr>
              <a:t>행은 리플레이 메모리 </a:t>
            </a:r>
            <a:r>
              <a:rPr lang="en-US" altLang="ko-KR" sz="1400" dirty="0">
                <a:solidFill>
                  <a:srgbClr val="0000FF"/>
                </a:solidFill>
              </a:rPr>
              <a:t>D</a:t>
            </a:r>
            <a:r>
              <a:rPr lang="ko-KR" altLang="en-US" sz="1400" dirty="0">
                <a:solidFill>
                  <a:srgbClr val="0000FF"/>
                </a:solidFill>
              </a:rPr>
              <a:t>에서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 err="1">
                <a:solidFill>
                  <a:srgbClr val="0000FF"/>
                </a:solidFill>
              </a:rPr>
              <a:t>미니배치를</a:t>
            </a:r>
            <a:r>
              <a:rPr lang="ko-KR" altLang="en-US" sz="1400" dirty="0">
                <a:solidFill>
                  <a:srgbClr val="0000FF"/>
                </a:solidFill>
              </a:rPr>
              <a:t> 샘플링</a:t>
            </a:r>
            <a:r>
              <a:rPr lang="en-US" altLang="ko-KR" sz="1400" dirty="0">
                <a:solidFill>
                  <a:srgbClr val="0000FF"/>
                </a:solidFill>
              </a:rPr>
              <a:t>. </a:t>
            </a:r>
            <a:r>
              <a:rPr lang="ko-KR" altLang="en-US" sz="1400" dirty="0" err="1">
                <a:solidFill>
                  <a:srgbClr val="0000FF"/>
                </a:solidFill>
              </a:rPr>
              <a:t>미니배치에서</a:t>
            </a:r>
            <a:r>
              <a:rPr lang="ko-KR" altLang="en-US" sz="1400" dirty="0">
                <a:solidFill>
                  <a:srgbClr val="0000FF"/>
                </a:solidFill>
              </a:rPr>
              <a:t>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현재 상태 </a:t>
            </a:r>
            <a:r>
              <a:rPr lang="en-US" altLang="ko-KR" sz="1400" dirty="0">
                <a:solidFill>
                  <a:srgbClr val="0000FF"/>
                </a:solidFill>
              </a:rPr>
              <a:t>state, </a:t>
            </a:r>
            <a:r>
              <a:rPr lang="ko-KR" altLang="en-US" sz="1400" dirty="0">
                <a:solidFill>
                  <a:srgbClr val="0000FF"/>
                </a:solidFill>
              </a:rPr>
              <a:t>행동 </a:t>
            </a:r>
            <a:r>
              <a:rPr lang="en-US" altLang="ko-KR" sz="1400" dirty="0">
                <a:solidFill>
                  <a:srgbClr val="0000FF"/>
                </a:solidFill>
              </a:rPr>
              <a:t>action,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보상 </a:t>
            </a:r>
            <a:r>
              <a:rPr lang="en-US" altLang="ko-KR" sz="1400" dirty="0">
                <a:solidFill>
                  <a:srgbClr val="0000FF"/>
                </a:solidFill>
              </a:rPr>
              <a:t>reward, </a:t>
            </a:r>
            <a:r>
              <a:rPr lang="ko-KR" altLang="en-US" sz="1400" dirty="0">
                <a:solidFill>
                  <a:srgbClr val="0000FF"/>
                </a:solidFill>
              </a:rPr>
              <a:t>다음 상태 </a:t>
            </a:r>
            <a:r>
              <a:rPr lang="en-US" altLang="ko-KR" sz="1400" dirty="0">
                <a:solidFill>
                  <a:srgbClr val="0000FF"/>
                </a:solidFill>
              </a:rPr>
              <a:t>state1,</a:t>
            </a:r>
          </a:p>
          <a:p>
            <a:r>
              <a:rPr lang="ko-KR" altLang="en-US" sz="1400" dirty="0">
                <a:solidFill>
                  <a:srgbClr val="0000FF"/>
                </a:solidFill>
              </a:rPr>
              <a:t>에피소드 끝 여부 </a:t>
            </a:r>
            <a:r>
              <a:rPr lang="en-US" altLang="ko-KR" sz="1400" dirty="0">
                <a:solidFill>
                  <a:srgbClr val="0000FF"/>
                </a:solidFill>
              </a:rPr>
              <a:t>done</a:t>
            </a:r>
            <a:r>
              <a:rPr lang="ko-KR" altLang="en-US" sz="1400" dirty="0">
                <a:solidFill>
                  <a:srgbClr val="0000FF"/>
                </a:solidFill>
              </a:rPr>
              <a:t>을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추출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067944" y="4293096"/>
            <a:ext cx="4680520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현재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상태</a:t>
            </a:r>
            <a:r>
              <a:rPr lang="en-US" altLang="ko-KR" sz="1400" dirty="0">
                <a:solidFill>
                  <a:srgbClr val="0000FF"/>
                </a:solidFill>
              </a:rPr>
              <a:t> state</a:t>
            </a:r>
            <a:r>
              <a:rPr lang="ko-KR" altLang="en-US" sz="1400" dirty="0">
                <a:solidFill>
                  <a:srgbClr val="0000FF"/>
                </a:solidFill>
              </a:rPr>
              <a:t>에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대한 신경망 예측 결과를 </a:t>
            </a:r>
            <a:r>
              <a:rPr lang="en-US" altLang="ko-KR" sz="1400" dirty="0">
                <a:solidFill>
                  <a:srgbClr val="0000FF"/>
                </a:solidFill>
              </a:rPr>
              <a:t>target</a:t>
            </a:r>
            <a:r>
              <a:rPr lang="ko-KR" altLang="en-US" sz="1400" dirty="0">
                <a:solidFill>
                  <a:srgbClr val="0000FF"/>
                </a:solidFill>
              </a:rPr>
              <a:t>에 저장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41" name="직선 화살표 연결선 40"/>
          <p:cNvCxnSpPr/>
          <p:nvPr/>
        </p:nvCxnSpPr>
        <p:spPr>
          <a:xfrm flipH="1">
            <a:off x="3923928" y="4509120"/>
            <a:ext cx="216024" cy="114473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4123118" y="4622693"/>
            <a:ext cx="4841866" cy="43204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다음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상태</a:t>
            </a:r>
            <a:r>
              <a:rPr lang="en-US" altLang="ko-KR" sz="1400" dirty="0">
                <a:solidFill>
                  <a:srgbClr val="0000FF"/>
                </a:solidFill>
              </a:rPr>
              <a:t> state1</a:t>
            </a:r>
            <a:r>
              <a:rPr lang="ko-KR" altLang="en-US" sz="1400" dirty="0">
                <a:solidFill>
                  <a:srgbClr val="0000FF"/>
                </a:solidFill>
              </a:rPr>
              <a:t>에</a:t>
            </a:r>
            <a:r>
              <a:rPr lang="en-US" altLang="ko-KR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대한 신경망 예측 결과를 </a:t>
            </a:r>
            <a:r>
              <a:rPr lang="en-US" altLang="ko-KR" sz="1400" dirty="0">
                <a:solidFill>
                  <a:srgbClr val="0000FF"/>
                </a:solidFill>
              </a:rPr>
              <a:t>target1</a:t>
            </a:r>
            <a:r>
              <a:rPr lang="ko-KR" altLang="en-US" sz="1400" dirty="0">
                <a:solidFill>
                  <a:srgbClr val="0000FF"/>
                </a:solidFill>
              </a:rPr>
              <a:t>에 저장 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50" name="직선 화살표 연결선 49"/>
          <p:cNvCxnSpPr/>
          <p:nvPr/>
        </p:nvCxnSpPr>
        <p:spPr>
          <a:xfrm flipH="1">
            <a:off x="4048566" y="4822091"/>
            <a:ext cx="108012" cy="2048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4649464" y="4986004"/>
            <a:ext cx="4171007" cy="6752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39~43</a:t>
            </a:r>
            <a:r>
              <a:rPr lang="ko-KR" altLang="en-US" sz="1400" dirty="0">
                <a:solidFill>
                  <a:srgbClr val="0000FF"/>
                </a:solidFill>
              </a:rPr>
              <a:t>행은 에피소드 끝이면 </a:t>
            </a:r>
            <a:r>
              <a:rPr lang="en-US" altLang="ko-KR" sz="1400" dirty="0">
                <a:solidFill>
                  <a:srgbClr val="0000FF"/>
                </a:solidFill>
              </a:rPr>
              <a:t>reward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r>
              <a:rPr lang="en-US" altLang="ko-KR" sz="1400" dirty="0">
                <a:solidFill>
                  <a:srgbClr val="0000FF"/>
                </a:solidFill>
              </a:rPr>
              <a:t>target</a:t>
            </a:r>
            <a:r>
              <a:rPr lang="ko-KR" altLang="en-US" sz="1400" dirty="0">
                <a:solidFill>
                  <a:srgbClr val="0000FF"/>
                </a:solidFill>
              </a:rPr>
              <a:t>에 저장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그렇지 않으면 식 </a:t>
            </a:r>
            <a:r>
              <a:rPr lang="en-US" altLang="ko-KR" sz="1400" dirty="0">
                <a:solidFill>
                  <a:srgbClr val="0000FF"/>
                </a:solidFill>
              </a:rPr>
              <a:t>(9.19)</a:t>
            </a:r>
            <a:r>
              <a:rPr lang="ko-KR" altLang="en-US" sz="1400" dirty="0">
                <a:solidFill>
                  <a:srgbClr val="0000FF"/>
                </a:solidFill>
              </a:rPr>
              <a:t>를 </a:t>
            </a:r>
            <a:r>
              <a:rPr lang="en-US" altLang="ko-KR" sz="1400" dirty="0">
                <a:solidFill>
                  <a:srgbClr val="0000FF"/>
                </a:solidFill>
              </a:rPr>
              <a:t>target</a:t>
            </a:r>
            <a:r>
              <a:rPr lang="ko-KR" altLang="en-US" sz="1400" dirty="0">
                <a:solidFill>
                  <a:srgbClr val="0000FF"/>
                </a:solidFill>
              </a:rPr>
              <a:t>에 저장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64" name="직선 화살표 연결선 63"/>
          <p:cNvCxnSpPr/>
          <p:nvPr/>
        </p:nvCxnSpPr>
        <p:spPr>
          <a:xfrm flipH="1">
            <a:off x="5652120" y="2697346"/>
            <a:ext cx="546320" cy="515630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직선 화살표 연결선 65"/>
          <p:cNvCxnSpPr/>
          <p:nvPr/>
        </p:nvCxnSpPr>
        <p:spPr>
          <a:xfrm flipH="1">
            <a:off x="4214775" y="5227193"/>
            <a:ext cx="443393" cy="144015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TextBox 68"/>
          <p:cNvSpPr txBox="1"/>
          <p:nvPr/>
        </p:nvSpPr>
        <p:spPr>
          <a:xfrm>
            <a:off x="6933464" y="5805264"/>
            <a:ext cx="2063060" cy="66870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fontScale="92500"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state</a:t>
            </a:r>
            <a:r>
              <a:rPr lang="ko-KR" altLang="en-US" sz="1400" dirty="0">
                <a:solidFill>
                  <a:srgbClr val="0000FF"/>
                </a:solidFill>
              </a:rPr>
              <a:t>를 입력</a:t>
            </a:r>
            <a:r>
              <a:rPr lang="en-US" altLang="ko-KR" sz="1400" dirty="0">
                <a:solidFill>
                  <a:srgbClr val="0000FF"/>
                </a:solidFill>
              </a:rPr>
              <a:t>, target</a:t>
            </a:r>
            <a:r>
              <a:rPr lang="ko-KR" altLang="en-US" sz="1400" dirty="0">
                <a:solidFill>
                  <a:srgbClr val="0000FF"/>
                </a:solidFill>
              </a:rPr>
              <a:t>을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출력으로 설정하고 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학습 수행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70" name="직선 화살표 연결선 69"/>
          <p:cNvCxnSpPr/>
          <p:nvPr/>
        </p:nvCxnSpPr>
        <p:spPr>
          <a:xfrm flipH="1">
            <a:off x="6267517" y="6090063"/>
            <a:ext cx="680747" cy="291265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214053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08721"/>
            <a:ext cx="6010688" cy="259228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501009"/>
            <a:ext cx="6010688" cy="315827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528" y="908720"/>
            <a:ext cx="1314587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</a:rPr>
              <a:t>46</a:t>
            </a:r>
            <a:r>
              <a:rPr lang="ko-KR" altLang="en-US" sz="1400" dirty="0">
                <a:solidFill>
                  <a:srgbClr val="0000FF"/>
                </a:solidFill>
              </a:rPr>
              <a:t>행부터 메인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44008" y="3524383"/>
            <a:ext cx="2232248" cy="54006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59~65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</a:t>
            </a:r>
            <a:r>
              <a:rPr lang="el-GR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ε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-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탐욕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적용하여 </a:t>
            </a:r>
            <a:endParaRPr lang="en-US" altLang="ko-KR" sz="1400" dirty="0">
              <a:solidFill>
                <a:srgbClr val="0000FF"/>
              </a:solidFill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행동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를 정함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79912" y="2636912"/>
            <a:ext cx="280831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55~56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새로운 에피소드 시작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3" name="직선 화살표 연결선 12"/>
          <p:cNvCxnSpPr/>
          <p:nvPr/>
        </p:nvCxnSpPr>
        <p:spPr>
          <a:xfrm flipH="1">
            <a:off x="3275856" y="2750485"/>
            <a:ext cx="504056" cy="144016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779912" y="3204822"/>
            <a:ext cx="2808312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 lnSpcReduction="10000"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59~82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에피소드 하나를 처리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644008" y="4623933"/>
            <a:ext cx="3096344" cy="60526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66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행동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a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를 취하여 다음 상태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s1, </a:t>
            </a:r>
          </a:p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보상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r, 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에피소드 끝 여부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done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을 결정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44008" y="5553025"/>
            <a:ext cx="3096344" cy="3912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70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샘플을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</a:t>
            </a:r>
            <a:r>
              <a:rPr lang="ko-KR" altLang="en-US" sz="1400" dirty="0" err="1">
                <a:solidFill>
                  <a:srgbClr val="0000FF"/>
                </a:solidFill>
                <a:ea typeface="맑은 고딕" panose="020B0503020000020004" pitchFamily="50" charset="-127"/>
              </a:rPr>
              <a:t>리플레이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메모리에 저장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644008" y="5179335"/>
            <a:ext cx="3456384" cy="391217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67~68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에피소드가 중간에 끝난 경우 처리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644008" y="5991630"/>
            <a:ext cx="3456384" cy="60572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72~73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모델을 학습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400" dirty="0" err="1">
                <a:solidFill>
                  <a:srgbClr val="0000FF"/>
                </a:solidFill>
                <a:ea typeface="맑은 고딕" panose="020B0503020000020004" pitchFamily="50" charset="-127"/>
              </a:rPr>
              <a:t>리플레이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 메모리가 </a:t>
            </a:r>
            <a:endParaRPr lang="en-US" altLang="ko-KR" sz="1400" dirty="0">
              <a:solidFill>
                <a:srgbClr val="0000FF"/>
              </a:solidFill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아직 충분치 않은 경우에는 생략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51625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86" y="1052736"/>
            <a:ext cx="6555104" cy="5400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355976" y="980728"/>
            <a:ext cx="2449234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75~76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다음 반복을 준비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55976" y="1628800"/>
            <a:ext cx="3312368" cy="360040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78~82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에피소드가 끝난 경우를 처리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419872" y="3140968"/>
            <a:ext cx="4968072" cy="612068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84~85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멈춤 조건에 도달하지 못했어도 수렴했다 판단되면 </a:t>
            </a:r>
            <a:endParaRPr lang="en-US" altLang="ko-KR" sz="1400" dirty="0">
              <a:solidFill>
                <a:srgbClr val="0000FF"/>
              </a:solidFill>
              <a:ea typeface="맑은 고딕" panose="020B0503020000020004" pitchFamily="50" charset="-127"/>
            </a:endParaRPr>
          </a:p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멈춤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(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최근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5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개 에피소드가 최대 보상액의 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95%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를 넘으면</a:t>
            </a:r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)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19872" y="4113076"/>
            <a:ext cx="4968072" cy="32403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88~89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나중에 사용할 목적으로 학습된 모델을 저장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729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탐험형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정책과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탐사형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정책</a:t>
            </a:r>
            <a:endParaRPr lang="en-US" altLang="ko-KR" dirty="0"/>
          </a:p>
          <a:p>
            <a:pPr lvl="1"/>
            <a:r>
              <a:rPr lang="ko-KR" altLang="en-US" dirty="0"/>
              <a:t>양 극단 </a:t>
            </a:r>
            <a:endParaRPr lang="en-US" altLang="ko-KR" dirty="0"/>
          </a:p>
          <a:p>
            <a:pPr lvl="2"/>
            <a:r>
              <a:rPr lang="ko-KR" altLang="en-US" dirty="0"/>
              <a:t>처음부터 끝까지 무작위로 선택하는 극단적인 </a:t>
            </a:r>
            <a:r>
              <a:rPr lang="ko-KR" altLang="en-US" dirty="0" err="1"/>
              <a:t>탐험형</a:t>
            </a:r>
            <a:r>
              <a:rPr lang="ko-KR" altLang="en-US" dirty="0"/>
              <a:t> 정책</a:t>
            </a:r>
            <a:r>
              <a:rPr lang="en-US" altLang="ko-KR" baseline="-25000" dirty="0"/>
              <a:t>exploration policy</a:t>
            </a:r>
          </a:p>
          <a:p>
            <a:pPr lvl="2"/>
            <a:r>
              <a:rPr lang="ko-KR" altLang="en-US" dirty="0"/>
              <a:t>몇 번 시도해보고 이후에는 그때까지 승률이 가장 높은 손잡이만 당기는 극단적인 </a:t>
            </a:r>
            <a:r>
              <a:rPr lang="ko-KR" altLang="en-US" dirty="0" err="1"/>
              <a:t>탐사형</a:t>
            </a:r>
            <a:r>
              <a:rPr lang="ko-KR" altLang="en-US" dirty="0"/>
              <a:t> 정책</a:t>
            </a:r>
            <a:r>
              <a:rPr lang="en-US" altLang="ko-KR" baseline="-25000" dirty="0"/>
              <a:t>exploitation policy</a:t>
            </a:r>
          </a:p>
          <a:p>
            <a:pPr lvl="1"/>
            <a:r>
              <a:rPr lang="ko-KR" altLang="en-US" dirty="0"/>
              <a:t>둘 사이의 균형이 중요함</a:t>
            </a:r>
            <a:endParaRPr lang="en-US" altLang="ko-KR" dirty="0"/>
          </a:p>
          <a:p>
            <a:pPr lvl="2"/>
            <a:r>
              <a:rPr lang="ko-KR" altLang="en-US" dirty="0"/>
              <a:t>현재까지 높은 확률을 보인 손잡이를 더 자주 당기지만 일정한 비율로 다른 손잡이도 시도하는 정책</a:t>
            </a:r>
            <a:endParaRPr lang="en-US" altLang="ko-KR" dirty="0"/>
          </a:p>
          <a:p>
            <a:r>
              <a:rPr lang="ko-KR" altLang="en-US" dirty="0"/>
              <a:t>에피소드가 충분히 긴 경우는 해법이 단순</a:t>
            </a:r>
            <a:endParaRPr lang="en-US" altLang="ko-KR" dirty="0"/>
          </a:p>
          <a:p>
            <a:pPr lvl="1"/>
            <a:r>
              <a:rPr lang="ko-KR" altLang="en-US" dirty="0"/>
              <a:t>강화 학습에서는 게임을 시작하여 마칠 때까지 기록을  에피소드</a:t>
            </a:r>
            <a:r>
              <a:rPr lang="en-US" altLang="ko-KR" baseline="-25000" dirty="0"/>
              <a:t>episode</a:t>
            </a:r>
            <a:r>
              <a:rPr lang="ko-KR" altLang="en-US" dirty="0"/>
              <a:t>라 부름</a:t>
            </a:r>
            <a:endParaRPr lang="en-US" altLang="ko-KR" dirty="0"/>
          </a:p>
          <a:p>
            <a:pPr lvl="1"/>
            <a:r>
              <a:rPr lang="ko-KR" altLang="en-US" dirty="0"/>
              <a:t>충분히</a:t>
            </a:r>
            <a:r>
              <a:rPr lang="en-US" altLang="ko-KR" dirty="0"/>
              <a:t> </a:t>
            </a:r>
            <a:r>
              <a:rPr lang="ko-KR" altLang="en-US" dirty="0"/>
              <a:t>긴 에피소드로부터 승률을 계산하여 이후에는 승률이 가장 높은 손잡이만 당김</a:t>
            </a:r>
            <a:endParaRPr lang="en-US" altLang="ko-KR" dirty="0"/>
          </a:p>
          <a:p>
            <a:pPr lvl="2"/>
            <a:r>
              <a:rPr lang="ko-KR" altLang="en-US" dirty="0"/>
              <a:t>에피소드가 충분히 길다면 </a:t>
            </a:r>
            <a:r>
              <a:rPr lang="en-US" altLang="ko-KR" dirty="0"/>
              <a:t>‘</a:t>
            </a:r>
            <a:r>
              <a:rPr lang="ko-KR" altLang="en-US" dirty="0"/>
              <a:t>최적 정책</a:t>
            </a:r>
            <a:r>
              <a:rPr lang="en-US" altLang="ko-KR" dirty="0"/>
              <a:t>＇</a:t>
            </a:r>
            <a:r>
              <a:rPr lang="ko-KR" altLang="en-US" dirty="0"/>
              <a:t>을 알아낼 수 있음</a:t>
            </a:r>
            <a:endParaRPr lang="en-US" altLang="ko-KR" dirty="0"/>
          </a:p>
          <a:p>
            <a:pPr lvl="1"/>
            <a:r>
              <a:rPr lang="ko-KR" altLang="en-US" dirty="0"/>
              <a:t>하지만 세상은 그리 단순하지 않음</a:t>
            </a:r>
            <a:endParaRPr lang="en-US" altLang="ko-KR" dirty="0"/>
          </a:p>
          <a:p>
            <a:pPr lvl="2"/>
            <a:r>
              <a:rPr lang="ko-KR" altLang="en-US" dirty="0"/>
              <a:t>주인이 수시로 확률을 바꾼다거나 돈과 시간이 충분하지 않은 경우가 태반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46185173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908720"/>
            <a:ext cx="6971878" cy="565845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355976" y="3332240"/>
            <a:ext cx="2952328" cy="3960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84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행의 수렴 조건을 만족하여 끝냄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6" name="직선 화살표 연결선 5"/>
          <p:cNvCxnSpPr/>
          <p:nvPr/>
        </p:nvCxnSpPr>
        <p:spPr>
          <a:xfrm flipH="1">
            <a:off x="4788024" y="3645025"/>
            <a:ext cx="288032" cy="360039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364421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ko-KR" altLang="en-US" dirty="0"/>
              <a:t>학습된 </a:t>
            </a:r>
            <a:r>
              <a:rPr lang="en-US" altLang="ko-KR" dirty="0"/>
              <a:t>DQN</a:t>
            </a:r>
            <a:r>
              <a:rPr lang="ko-KR" altLang="en-US" dirty="0"/>
              <a:t>으로 게임 플레이</a:t>
            </a:r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340769"/>
            <a:ext cx="4968551" cy="28526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9880" y="4174582"/>
            <a:ext cx="4980312" cy="24724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743907" y="2198852"/>
            <a:ext cx="1296144" cy="3960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모델을 불러옴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3491880" y="2486230"/>
            <a:ext cx="288032" cy="360039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3275856" y="4958895"/>
            <a:ext cx="3384376" cy="396044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시간 지연을 두어 애니메이션 속도 조절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  <p:cxnSp>
        <p:nvCxnSpPr>
          <p:cNvPr id="10" name="직선 화살표 연결선 9"/>
          <p:cNvCxnSpPr/>
          <p:nvPr/>
        </p:nvCxnSpPr>
        <p:spPr>
          <a:xfrm flipH="1">
            <a:off x="2915816" y="5153081"/>
            <a:ext cx="360040" cy="257706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220072" y="3938201"/>
            <a:ext cx="3384376" cy="608455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15~27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행은 신경망으로 행동을 예측하고</a:t>
            </a:r>
            <a:endParaRPr lang="en-US" altLang="ko-KR" sz="1400" dirty="0">
              <a:solidFill>
                <a:srgbClr val="0000FF"/>
              </a:solidFill>
              <a:ea typeface="맑은 고딕" panose="020B0503020000020004" pitchFamily="50" charset="-127"/>
            </a:endParaRPr>
          </a:p>
          <a:p>
            <a:r>
              <a:rPr lang="en-US" altLang="ko-KR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step </a:t>
            </a:r>
            <a:r>
              <a:rPr lang="ko-KR" altLang="en-US" sz="1400" dirty="0">
                <a:solidFill>
                  <a:srgbClr val="0000FF"/>
                </a:solidFill>
                <a:ea typeface="맑은 고딕" panose="020B0503020000020004" pitchFamily="50" charset="-127"/>
              </a:rPr>
              <a:t>함수로 행동을 실행하는 일을 반복함</a:t>
            </a:r>
            <a:endParaRPr lang="en-US" altLang="ko-KR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9885616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9.5.3 DQN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프로그래밍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552" y="1340768"/>
            <a:ext cx="8048625" cy="251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87297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9.6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강화 학습과 강한 인공지능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/>
              <a:t>강화 학습은 강한 인공지능에 한 발 가까움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비지도 학습</a:t>
            </a:r>
            <a:r>
              <a:rPr lang="en-US" altLang="ko-KR" dirty="0"/>
              <a:t>(</a:t>
            </a:r>
            <a:r>
              <a:rPr lang="ko-KR" altLang="en-US" dirty="0"/>
              <a:t>레이블을 자동으로 붙임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r>
              <a:rPr lang="ko-KR" altLang="en-US" dirty="0"/>
              <a:t>자율 플레이로 학습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같은 신경망 구조로 서로 다른 게임을 높은 수준으로 플레이</a:t>
            </a:r>
            <a:r>
              <a:rPr lang="en-US" altLang="ko-KR" dirty="0"/>
              <a:t>(</a:t>
            </a:r>
            <a:r>
              <a:rPr lang="ko-KR" altLang="en-US" dirty="0"/>
              <a:t>과업 간 일반화 능력 향상</a:t>
            </a:r>
            <a:r>
              <a:rPr lang="en-US" altLang="ko-KR" dirty="0"/>
              <a:t>)</a:t>
            </a:r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pPr lvl="1">
              <a:lnSpc>
                <a:spcPct val="150000"/>
              </a:lnSpc>
            </a:pPr>
            <a:endParaRPr lang="en-US" altLang="ko-KR" dirty="0"/>
          </a:p>
          <a:p>
            <a:r>
              <a:rPr lang="ko-KR" altLang="en-US" dirty="0"/>
              <a:t>상대적인 평가에 불과하고 여전히 강한 인공지능은 멀리 있음</a:t>
            </a:r>
            <a:endParaRPr lang="en-US" altLang="ko-KR" dirty="0"/>
          </a:p>
          <a:p>
            <a:pPr marL="266700" lvl="1" indent="0">
              <a:lnSpc>
                <a:spcPct val="150000"/>
              </a:lnSpc>
              <a:buNone/>
            </a:pPr>
            <a:endParaRPr lang="en-US" altLang="ko-KR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2924944"/>
            <a:ext cx="7884368" cy="2013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005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556792"/>
            <a:ext cx="8114878" cy="490336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랜덤 정책을 쓰는 알고리즘을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구현한</a:t>
            </a:r>
            <a:r>
              <a:rPr lang="ko-KR" altLang="en-US" dirty="0"/>
              <a:t> </a:t>
            </a:r>
            <a:r>
              <a:rPr lang="en-US" altLang="ko-KR" dirty="0"/>
              <a:t>[</a:t>
            </a:r>
            <a:r>
              <a:rPr lang="ko-KR" altLang="en-US" dirty="0"/>
              <a:t>프로그램 </a:t>
            </a:r>
            <a:r>
              <a:rPr lang="en-US" altLang="ko-KR" dirty="0"/>
              <a:t>9-1(a)]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  <p:cxnSp>
        <p:nvCxnSpPr>
          <p:cNvPr id="7" name="직선 화살표 연결선 6"/>
          <p:cNvCxnSpPr/>
          <p:nvPr/>
        </p:nvCxnSpPr>
        <p:spPr>
          <a:xfrm flipH="1">
            <a:off x="3923928" y="2708920"/>
            <a:ext cx="216024" cy="216024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158849" y="2564904"/>
            <a:ext cx="4085559" cy="28803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손잡이의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승률</a:t>
            </a:r>
            <a:r>
              <a:rPr lang="en-US" altLang="ko-KR" sz="1400" dirty="0">
                <a:solidFill>
                  <a:srgbClr val="0000FF"/>
                </a:solidFill>
              </a:rPr>
              <a:t>(</a:t>
            </a:r>
            <a:r>
              <a:rPr lang="ko-KR" altLang="en-US" sz="1400" dirty="0">
                <a:solidFill>
                  <a:srgbClr val="0000FF"/>
                </a:solidFill>
              </a:rPr>
              <a:t>플레이어에게는 감춰져 있음</a:t>
            </a:r>
            <a:r>
              <a:rPr lang="en-US" altLang="ko-KR" sz="1400" dirty="0">
                <a:solidFill>
                  <a:srgbClr val="0000FF"/>
                </a:solidFill>
              </a:rPr>
              <a:t>)</a:t>
            </a:r>
            <a:endParaRPr lang="en-US" sz="1400" dirty="0">
              <a:solidFill>
                <a:srgbClr val="0000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171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79" y="2643783"/>
            <a:ext cx="6802069" cy="374615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92" y="860352"/>
            <a:ext cx="6802069" cy="1783431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cxnSp>
        <p:nvCxnSpPr>
          <p:cNvPr id="8" name="직선 화살표 연결선 7"/>
          <p:cNvCxnSpPr/>
          <p:nvPr/>
        </p:nvCxnSpPr>
        <p:spPr>
          <a:xfrm flipH="1">
            <a:off x="6012160" y="5697252"/>
            <a:ext cx="288032" cy="163375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00192" y="5373216"/>
            <a:ext cx="2376264" cy="648072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ko-KR" altLang="en-US" sz="1400" dirty="0">
                <a:solidFill>
                  <a:srgbClr val="0000FF"/>
                </a:solidFill>
              </a:rPr>
              <a:t>프로그램이 추정한</a:t>
            </a:r>
            <a:r>
              <a:rPr lang="en-US" sz="1400" dirty="0">
                <a:solidFill>
                  <a:srgbClr val="0000FF"/>
                </a:solidFill>
              </a:rPr>
              <a:t> </a:t>
            </a:r>
            <a:r>
              <a:rPr lang="ko-KR" altLang="en-US" sz="1400" dirty="0">
                <a:solidFill>
                  <a:srgbClr val="0000FF"/>
                </a:solidFill>
              </a:rPr>
              <a:t>승률</a:t>
            </a:r>
            <a:endParaRPr lang="en-US" altLang="ko-KR" sz="1400" dirty="0">
              <a:solidFill>
                <a:srgbClr val="0000FF"/>
              </a:solidFill>
            </a:endParaRPr>
          </a:p>
          <a:p>
            <a:r>
              <a:rPr lang="ko-KR" altLang="en-US" sz="1400" dirty="0">
                <a:solidFill>
                  <a:srgbClr val="0000FF"/>
                </a:solidFill>
              </a:rPr>
              <a:t>최적 정책은 </a:t>
            </a:r>
            <a:r>
              <a:rPr lang="en-US" altLang="ko-KR" sz="1400" dirty="0">
                <a:solidFill>
                  <a:srgbClr val="0000FF"/>
                </a:solidFill>
              </a:rPr>
              <a:t>[0,0,0,1,0]</a:t>
            </a:r>
            <a:endParaRPr lang="en-US" sz="1400" dirty="0">
              <a:solidFill>
                <a:srgbClr val="0000FF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55776" y="6266910"/>
            <a:ext cx="1368152" cy="315416"/>
          </a:xfrm>
          <a:prstGeom prst="rect">
            <a:avLst/>
          </a:prstGeom>
        </p:spPr>
        <p:txBody>
          <a:bodyPr vert="horz" wrap="none" lIns="91440" tIns="45720" rIns="91440" bIns="45720" rtlCol="0" anchor="ctr">
            <a:normAutofit/>
          </a:bodyPr>
          <a:lstStyle/>
          <a:p>
            <a:r>
              <a:rPr lang="en-US" sz="1400" dirty="0">
                <a:solidFill>
                  <a:srgbClr val="0000FF"/>
                </a:solidFill>
              </a:rPr>
              <a:t>230</a:t>
            </a:r>
            <a:r>
              <a:rPr lang="ko-KR" altLang="en-US" sz="1400" dirty="0">
                <a:solidFill>
                  <a:srgbClr val="0000FF"/>
                </a:solidFill>
              </a:rPr>
              <a:t>달러를 잃음</a:t>
            </a:r>
            <a:endParaRPr lang="en-US" sz="1400" dirty="0">
              <a:solidFill>
                <a:srgbClr val="0000FF"/>
              </a:solidFill>
            </a:endParaRPr>
          </a:p>
        </p:txBody>
      </p:sp>
      <p:cxnSp>
        <p:nvCxnSpPr>
          <p:cNvPr id="14" name="직선 화살표 연결선 13"/>
          <p:cNvCxnSpPr/>
          <p:nvPr/>
        </p:nvCxnSpPr>
        <p:spPr>
          <a:xfrm flipH="1" flipV="1">
            <a:off x="2123728" y="6309320"/>
            <a:ext cx="432048" cy="80621"/>
          </a:xfrm>
          <a:prstGeom prst="straightConnector1">
            <a:avLst/>
          </a:prstGeom>
          <a:ln w="12700">
            <a:solidFill>
              <a:srgbClr val="0000FF"/>
            </a:solidFill>
            <a:tailEnd type="triangle" w="med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2320ED8-300E-4CFB-B16D-E25F24365D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994"/>
          <a:stretch/>
        </p:blipFill>
        <p:spPr>
          <a:xfrm>
            <a:off x="4427984" y="396347"/>
            <a:ext cx="4684737" cy="367596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742150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</a:rPr>
              <a:t>9.1.1 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다중 손잡이 </a:t>
            </a:r>
            <a:r>
              <a:rPr lang="ko-KR" altLang="en-US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밴딧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문제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ko-KR" altLang="en-US" dirty="0"/>
              <a:t>탐욕 알고리즘</a:t>
            </a:r>
            <a:r>
              <a:rPr lang="en-US" altLang="ko-KR" baseline="-25000" dirty="0"/>
              <a:t>greedy algorithm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/>
              <a:t>과거와 미래를 전혀 고려하지 않고 현재 순간의 정보만 가지고 현재 최고 유리한 선택을 하는 알고리즘 방법론</a:t>
            </a:r>
            <a:endParaRPr lang="en-US" altLang="ko-KR" dirty="0"/>
          </a:p>
          <a:p>
            <a:pPr lvl="2">
              <a:lnSpc>
                <a:spcPct val="150000"/>
              </a:lnSpc>
            </a:pPr>
            <a:r>
              <a:rPr lang="ko-KR" altLang="en-US" dirty="0" err="1"/>
              <a:t>탐사형에</a:t>
            </a:r>
            <a:r>
              <a:rPr lang="ko-KR" altLang="en-US" dirty="0"/>
              <a:t> 치우친 알고리즘</a:t>
            </a:r>
            <a:endParaRPr lang="en-US" altLang="ko-KR" dirty="0"/>
          </a:p>
          <a:p>
            <a:pPr lvl="1">
              <a:lnSpc>
                <a:spcPct val="150000"/>
              </a:lnSpc>
            </a:pPr>
            <a:r>
              <a:rPr lang="el-GR" altLang="ko-KR" dirty="0"/>
              <a:t>ε</a:t>
            </a:r>
            <a:r>
              <a:rPr lang="en-US" altLang="ko-KR" dirty="0"/>
              <a:t>-</a:t>
            </a:r>
            <a:r>
              <a:rPr lang="ko-KR" altLang="en-US" dirty="0"/>
              <a:t>탐욕 알고리즘은 기본적으로 탐욕 알고리즘인데</a:t>
            </a:r>
            <a:r>
              <a:rPr lang="en-US" altLang="ko-KR" dirty="0"/>
              <a:t>,</a:t>
            </a:r>
            <a:r>
              <a:rPr lang="ko-KR" altLang="en-US" dirty="0"/>
              <a:t> </a:t>
            </a:r>
            <a:r>
              <a:rPr lang="el-GR" altLang="ko-KR" dirty="0"/>
              <a:t>ε</a:t>
            </a:r>
            <a:r>
              <a:rPr lang="en-US" altLang="ko-KR" dirty="0"/>
              <a:t> </a:t>
            </a:r>
            <a:r>
              <a:rPr lang="ko-KR" altLang="en-US" dirty="0"/>
              <a:t>비율만큼 탐험을 적용하여 탐사와 탐험의 균형을 추구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/>
          </a:p>
          <a:p>
            <a:pPr marL="266700" lvl="1" indent="0">
              <a:buNone/>
            </a:pP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47958375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/>
      <a:bodyPr vert="horz" lIns="91440" tIns="45720" rIns="91440" bIns="45720" rtlCol="0" anchor="ctr">
        <a:normAutofit/>
      </a:bodyPr>
      <a:lstStyle>
        <a:defPPr>
          <a:defRPr sz="3600" dirty="0" smtClean="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7362</TotalTime>
  <Words>2973</Words>
  <Application>Microsoft Office PowerPoint</Application>
  <PresentationFormat>화면 슬라이드 쇼(4:3)</PresentationFormat>
  <Paragraphs>499</Paragraphs>
  <Slides>63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71" baseType="lpstr">
      <vt:lpstr>맑은 고딕</vt:lpstr>
      <vt:lpstr>Cambria Math</vt:lpstr>
      <vt:lpstr>Wingdings</vt:lpstr>
      <vt:lpstr>Tahoma</vt:lpstr>
      <vt:lpstr>나눔손글씨 펜</vt:lpstr>
      <vt:lpstr>HY견고딕</vt:lpstr>
      <vt:lpstr>Arial</vt:lpstr>
      <vt:lpstr>1_Office 테마</vt:lpstr>
      <vt:lpstr>9장</vt:lpstr>
      <vt:lpstr>Preview</vt:lpstr>
      <vt:lpstr>Preview</vt:lpstr>
      <vt:lpstr>9.1 강화 학습의 원리와 응용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9.1.1 다중 손잡이 밴딧 문제</vt:lpstr>
      <vt:lpstr>9.1.2 OpenAI의 gym 라이브러리</vt:lpstr>
      <vt:lpstr>9.1.2 OpenAI의 gym 라이브러리</vt:lpstr>
      <vt:lpstr>9.1.2 OpenAI의 gym 라이브러리</vt:lpstr>
      <vt:lpstr>9.1.2 OpenAI의 gym 라이브러리</vt:lpstr>
      <vt:lpstr>9.1.3 계산 모형</vt:lpstr>
      <vt:lpstr>9.1.3 계산 모형</vt:lpstr>
      <vt:lpstr>9.1.3 계산 모형</vt:lpstr>
      <vt:lpstr>9.1.3 계산 모형</vt:lpstr>
      <vt:lpstr>9.2 최적 정책과 가치 함수</vt:lpstr>
      <vt:lpstr>9.2.1 강화 학습과 지도 학습의 비교</vt:lpstr>
      <vt:lpstr>9.2.2 최적 정책</vt:lpstr>
      <vt:lpstr>9.2.2 최적 정책</vt:lpstr>
      <vt:lpstr>9.2.2 최적 정책</vt:lpstr>
      <vt:lpstr>9.2.3 가치 함수로 찾는 최적 정책</vt:lpstr>
      <vt:lpstr>9.2.3 가치 함수로 찾는 최적 정책</vt:lpstr>
      <vt:lpstr>9.2.3 가치 함수로 찾는 최적 정책</vt:lpstr>
      <vt:lpstr>9.2.3 가치 함수로 찾는 최적 정책</vt:lpstr>
      <vt:lpstr>9.2.4 가치 함수 계산을 위한 벨만 방정식</vt:lpstr>
      <vt:lpstr>9.2.4 가치 함수 계산을 위한 벨만 방정식</vt:lpstr>
      <vt:lpstr>9.2.4 가치 함수 계산을 위한 벨만 방정식</vt:lpstr>
      <vt:lpstr>9.2.4 가치 함수 계산을 위한 벨만 방정식</vt:lpstr>
      <vt:lpstr>9.3 동적 프로그래밍</vt:lpstr>
      <vt:lpstr>9.3.1 정책 반복 알고리즘</vt:lpstr>
      <vt:lpstr>9.3.2 가치 반복 알고리즘</vt:lpstr>
      <vt:lpstr>9.3.2 가치 반복 알고리즘</vt:lpstr>
      <vt:lpstr>9.4 학습 기반 알고리즘</vt:lpstr>
      <vt:lpstr>9.4.1 몬테카를로 방법</vt:lpstr>
      <vt:lpstr>9.4.1 몬테카를로 방법</vt:lpstr>
      <vt:lpstr>9.4.2 시간차 학습 알고리즘: Sarsa와 Q 러닝</vt:lpstr>
      <vt:lpstr>9.4.2 시간차 학습 알고리즘: Sarsa와 Q 러닝</vt:lpstr>
      <vt:lpstr>9.4.2 시간차 학습 알고리즘: Sarsa와 Q 러닝</vt:lpstr>
      <vt:lpstr>9.4.2 시간차 학습 알고리즘: Sarsa와 Q 러닝</vt:lpstr>
      <vt:lpstr>9.4.3 Q 러닝 프로그래밍</vt:lpstr>
      <vt:lpstr>9.4.3 Q 러닝 프로그래밍</vt:lpstr>
      <vt:lpstr>9.4.3 Q 러닝 프로그래밍</vt:lpstr>
      <vt:lpstr>9.4.3 Q 러닝 프로그래밍</vt:lpstr>
      <vt:lpstr>9.4.3 Q 러닝 프로그래밍</vt:lpstr>
      <vt:lpstr>9.4.3 Q 러닝 프로그래밍</vt:lpstr>
      <vt:lpstr>9.5 DQN</vt:lpstr>
      <vt:lpstr>9.5.1 DQN의 원리</vt:lpstr>
      <vt:lpstr>9.5.1 DQN의 원리</vt:lpstr>
      <vt:lpstr>9.5.1 DQN의 원리</vt:lpstr>
      <vt:lpstr>9.5.2 CartPole 문제</vt:lpstr>
      <vt:lpstr>9.5.3 DQN 프로그래밍</vt:lpstr>
      <vt:lpstr>9.5.3 DQN 프로그래밍</vt:lpstr>
      <vt:lpstr>9.5.3 DQN 프로그래밍</vt:lpstr>
      <vt:lpstr>9.5.3 DQN 프로그래밍</vt:lpstr>
      <vt:lpstr>9.5.3 DQN 프로그래밍</vt:lpstr>
      <vt:lpstr>9.5.3 DQN 프로그래밍</vt:lpstr>
      <vt:lpstr>9.5.3 DQN 프로그래밍</vt:lpstr>
      <vt:lpstr>9.6 강화 학습과 강한 인공지능</vt:lpstr>
    </vt:vector>
  </TitlesOfParts>
  <Company>R&amp;D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오일석</dc:creator>
  <cp:lastModifiedBy>Lee</cp:lastModifiedBy>
  <cp:revision>646</cp:revision>
  <dcterms:created xsi:type="dcterms:W3CDTF">2006-10-05T04:04:58Z</dcterms:created>
  <dcterms:modified xsi:type="dcterms:W3CDTF">2025-06-03T11:00:13Z</dcterms:modified>
</cp:coreProperties>
</file>